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61" r:id="rId3"/>
    <p:sldId id="285" r:id="rId4"/>
    <p:sldId id="286" r:id="rId5"/>
    <p:sldId id="264" r:id="rId6"/>
    <p:sldId id="270" r:id="rId7"/>
    <p:sldId id="271" r:id="rId8"/>
    <p:sldId id="266" r:id="rId9"/>
    <p:sldId id="269" r:id="rId10"/>
    <p:sldId id="265" r:id="rId11"/>
    <p:sldId id="312" r:id="rId12"/>
    <p:sldId id="259" r:id="rId13"/>
    <p:sldId id="273" r:id="rId14"/>
    <p:sldId id="277" r:id="rId15"/>
    <p:sldId id="304" r:id="rId16"/>
    <p:sldId id="279" r:id="rId17"/>
    <p:sldId id="305" r:id="rId18"/>
    <p:sldId id="276" r:id="rId19"/>
    <p:sldId id="295" r:id="rId20"/>
    <p:sldId id="288" r:id="rId21"/>
    <p:sldId id="289" r:id="rId22"/>
    <p:sldId id="307" r:id="rId23"/>
    <p:sldId id="290" r:id="rId24"/>
    <p:sldId id="306" r:id="rId25"/>
    <p:sldId id="291" r:id="rId26"/>
    <p:sldId id="296" r:id="rId27"/>
    <p:sldId id="297" r:id="rId28"/>
    <p:sldId id="292" r:id="rId29"/>
    <p:sldId id="308" r:id="rId30"/>
    <p:sldId id="278" r:id="rId31"/>
    <p:sldId id="310" r:id="rId32"/>
    <p:sldId id="300" r:id="rId33"/>
    <p:sldId id="301" r:id="rId34"/>
    <p:sldId id="302" r:id="rId35"/>
    <p:sldId id="303" r:id="rId36"/>
    <p:sldId id="309" r:id="rId37"/>
    <p:sldId id="311" r:id="rId38"/>
    <p:sldId id="280" r:id="rId39"/>
    <p:sldId id="281" r:id="rId40"/>
    <p:sldId id="284" r:id="rId41"/>
    <p:sldId id="287" r:id="rId42"/>
    <p:sldId id="298" r:id="rId43"/>
    <p:sldId id="2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p:restoredTop sz="74891" autoAdjust="0"/>
  </p:normalViewPr>
  <p:slideViewPr>
    <p:cSldViewPr snapToGrid="0" snapToObjects="1">
      <p:cViewPr>
        <p:scale>
          <a:sx n="75" d="100"/>
          <a:sy n="75" d="100"/>
        </p:scale>
        <p:origin x="-1248"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BEB7-9CFD-9D45-893E-4B3302C3929E}" type="datetimeFigureOut">
              <a:rPr lang="en-US" smtClean="0"/>
              <a:t>7/7/17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88A81-8D80-8441-84E4-818F64805E42}" type="slidenum">
              <a:rPr lang="en-US" smtClean="0"/>
              <a:t>‹#›</a:t>
            </a:fld>
            <a:endParaRPr lang="en-US"/>
          </a:p>
        </p:txBody>
      </p:sp>
    </p:spTree>
    <p:extLst>
      <p:ext uri="{BB962C8B-B14F-4D97-AF65-F5344CB8AC3E}">
        <p14:creationId xmlns:p14="http://schemas.microsoft.com/office/powerpoint/2010/main" val="287739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a:t>
            </a:fld>
            <a:endParaRPr lang="en-US"/>
          </a:p>
        </p:txBody>
      </p:sp>
    </p:spTree>
    <p:extLst>
      <p:ext uri="{BB962C8B-B14F-4D97-AF65-F5344CB8AC3E}">
        <p14:creationId xmlns:p14="http://schemas.microsoft.com/office/powerpoint/2010/main" val="204600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be stress related.</a:t>
            </a:r>
            <a:r>
              <a:rPr lang="en-US" baseline="0" dirty="0" smtClean="0"/>
              <a:t> </a:t>
            </a:r>
            <a:endParaRPr lang="en-US" dirty="0" smtClean="0"/>
          </a:p>
          <a:p>
            <a:r>
              <a:rPr lang="en-US" dirty="0" smtClean="0"/>
              <a:t>We believe there was a loss of foragers during the move for the migratory</a:t>
            </a:r>
            <a:r>
              <a:rPr lang="en-US" baseline="0" dirty="0" smtClean="0"/>
              <a:t> hives.</a:t>
            </a:r>
            <a:endParaRPr lang="en-US" dirty="0" smtClean="0"/>
          </a:p>
        </p:txBody>
      </p:sp>
      <p:sp>
        <p:nvSpPr>
          <p:cNvPr id="4" name="Slide Number Placeholder 3"/>
          <p:cNvSpPr>
            <a:spLocks noGrp="1"/>
          </p:cNvSpPr>
          <p:nvPr>
            <p:ph type="sldNum" sz="quarter" idx="10"/>
          </p:nvPr>
        </p:nvSpPr>
        <p:spPr/>
        <p:txBody>
          <a:bodyPr/>
          <a:lstStyle/>
          <a:p>
            <a:fld id="{5EB88A81-8D80-8441-84E4-818F64805E42}" type="slidenum">
              <a:rPr lang="en-US" smtClean="0"/>
              <a:t>22</a:t>
            </a:fld>
            <a:endParaRPr lang="en-US"/>
          </a:p>
        </p:txBody>
      </p:sp>
    </p:spTree>
    <p:extLst>
      <p:ext uri="{BB962C8B-B14F-4D97-AF65-F5344CB8AC3E}">
        <p14:creationId xmlns:p14="http://schemas.microsoft.com/office/powerpoint/2010/main" val="181089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a:t>
            </a:r>
            <a:r>
              <a:rPr lang="en-US" baseline="0" dirty="0" smtClean="0"/>
              <a:t> </a:t>
            </a:r>
            <a:r>
              <a:rPr lang="en-US" baseline="0" dirty="0" err="1" smtClean="0"/>
              <a:t>Varroa</a:t>
            </a:r>
            <a:r>
              <a:rPr lang="en-US" baseline="0" dirty="0" smtClean="0"/>
              <a:t> in migratory: Previous studies found lower mite loads in migratory hives and hypothesized that this was due to the bumping around while on the road in the truck. This was not the case in our study- as you see </a:t>
            </a:r>
            <a:r>
              <a:rPr lang="en-US" baseline="0" dirty="0" err="1" smtClean="0"/>
              <a:t>varroa</a:t>
            </a:r>
            <a:r>
              <a:rPr lang="en-US" baseline="0" dirty="0" smtClean="0"/>
              <a:t> loads similar right when the bees returned at time step two. However, we do see a crash in the </a:t>
            </a:r>
            <a:r>
              <a:rPr lang="en-US" baseline="0" dirty="0" err="1" smtClean="0"/>
              <a:t>Varroa</a:t>
            </a:r>
            <a:r>
              <a:rPr lang="en-US" baseline="0" dirty="0" smtClean="0"/>
              <a:t> population at time step three. We believe this could be due to the lower bee population present in the hives after the stress of the move. Since we know that </a:t>
            </a:r>
            <a:r>
              <a:rPr lang="en-US" baseline="0" dirty="0" err="1" smtClean="0"/>
              <a:t>Varroa</a:t>
            </a:r>
            <a:r>
              <a:rPr lang="en-US" baseline="0" dirty="0" smtClean="0"/>
              <a:t> populations mirror the populations of the bees in a hive.</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25</a:t>
            </a:fld>
            <a:endParaRPr lang="en-US"/>
          </a:p>
        </p:txBody>
      </p:sp>
    </p:spTree>
    <p:extLst>
      <p:ext uri="{BB962C8B-B14F-4D97-AF65-F5344CB8AC3E}">
        <p14:creationId xmlns:p14="http://schemas.microsoft.com/office/powerpoint/2010/main" val="2979547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Migratory</a:t>
            </a:r>
            <a:r>
              <a:rPr lang="en-US" baseline="0" dirty="0" smtClean="0"/>
              <a:t> came back with higher BQCV loads- either due to stress or exposure in the almond fields.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28</a:t>
            </a:fld>
            <a:endParaRPr lang="en-US"/>
          </a:p>
        </p:txBody>
      </p:sp>
    </p:spTree>
    <p:extLst>
      <p:ext uri="{BB962C8B-B14F-4D97-AF65-F5344CB8AC3E}">
        <p14:creationId xmlns:p14="http://schemas.microsoft.com/office/powerpoint/2010/main" val="69301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month a</a:t>
            </a:r>
            <a:r>
              <a:rPr lang="en-US" dirty="0" smtClean="0"/>
              <a:t>fter</a:t>
            </a:r>
            <a:r>
              <a:rPr lang="en-US" baseline="0" dirty="0" smtClean="0"/>
              <a:t> the introduction on the migratory hives, we see an increase in DWV prevalence in the exposed group.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33</a:t>
            </a:fld>
            <a:endParaRPr lang="en-US"/>
          </a:p>
        </p:txBody>
      </p:sp>
    </p:spTree>
    <p:extLst>
      <p:ext uri="{BB962C8B-B14F-4D97-AF65-F5344CB8AC3E}">
        <p14:creationId xmlns:p14="http://schemas.microsoft.com/office/powerpoint/2010/main" val="2315529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see an increase in DWV load. Why is this? </a:t>
            </a:r>
            <a:r>
              <a:rPr lang="en-US" baseline="0" dirty="0" smtClean="0"/>
              <a:t>we know that </a:t>
            </a:r>
            <a:r>
              <a:rPr lang="en-US" baseline="0" dirty="0" err="1" smtClean="0"/>
              <a:t>varroa</a:t>
            </a:r>
            <a:r>
              <a:rPr lang="en-US" baseline="0" dirty="0" smtClean="0"/>
              <a:t> are vectors for DWV. And that the bee population is tightly linked to </a:t>
            </a:r>
            <a:r>
              <a:rPr lang="en-US" baseline="0" dirty="0" err="1" smtClean="0"/>
              <a:t>Varroa</a:t>
            </a:r>
            <a:r>
              <a:rPr lang="en-US" baseline="0" dirty="0" smtClean="0"/>
              <a:t> population such that as bee population increases, so does </a:t>
            </a:r>
            <a:r>
              <a:rPr lang="en-US" baseline="0" dirty="0" err="1" smtClean="0"/>
              <a:t>varroa</a:t>
            </a:r>
            <a:r>
              <a:rPr lang="en-US" baseline="0" dirty="0" smtClean="0"/>
              <a:t> and DWV load. We believe that once the migratory colonies returned, this increased the opportunity for disease transmission. Since the exposed group had a healthy bee population and increasing </a:t>
            </a:r>
            <a:r>
              <a:rPr lang="en-US" baseline="0" dirty="0" err="1" smtClean="0"/>
              <a:t>varroa</a:t>
            </a:r>
            <a:r>
              <a:rPr lang="en-US" baseline="0" dirty="0" smtClean="0"/>
              <a:t> load at the time of exposure, conditions were ripe for the transmission and replication of DWV. In addition, we do not yet know if we are looking at different strains of DWV. It is possible that the migratory colony brought back a more virulent strain that is taking advantage of the increasing mite loads and large bee population of the exposed group. Further molecular testing would help to answer this question.</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34</a:t>
            </a:fld>
            <a:endParaRPr lang="en-US"/>
          </a:p>
        </p:txBody>
      </p:sp>
    </p:spTree>
    <p:extLst>
      <p:ext uri="{BB962C8B-B14F-4D97-AF65-F5344CB8AC3E}">
        <p14:creationId xmlns:p14="http://schemas.microsoft.com/office/powerpoint/2010/main" val="970664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 a converging of the BQCV loads, where the migratory hives are</a:t>
            </a:r>
            <a:r>
              <a:rPr lang="en-US" baseline="0" dirty="0" smtClean="0"/>
              <a:t> converging to the levels of the other two groups. It appears that migratory conditions increased the viral loads, but did not appear to affect the exposed group.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35</a:t>
            </a:fld>
            <a:endParaRPr lang="en-US"/>
          </a:p>
        </p:txBody>
      </p:sp>
    </p:spTree>
    <p:extLst>
      <p:ext uri="{BB962C8B-B14F-4D97-AF65-F5344CB8AC3E}">
        <p14:creationId xmlns:p14="http://schemas.microsoft.com/office/powerpoint/2010/main" val="653789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42</a:t>
            </a:fld>
            <a:endParaRPr lang="en-US"/>
          </a:p>
        </p:txBody>
      </p:sp>
    </p:spTree>
    <p:extLst>
      <p:ext uri="{BB962C8B-B14F-4D97-AF65-F5344CB8AC3E}">
        <p14:creationId xmlns:p14="http://schemas.microsoft.com/office/powerpoint/2010/main" val="194591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37654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843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7147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77344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66808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AAE9FC-5081-D745-9A07-7A6771053A82}" type="datetimeFigureOut">
              <a:rPr lang="en-US" smtClean="0"/>
              <a:t>7/7/17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39991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AAE9FC-5081-D745-9A07-7A6771053A82}" type="datetimeFigureOut">
              <a:rPr lang="en-US" smtClean="0"/>
              <a:t>7/7/17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61492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AAE9FC-5081-D745-9A07-7A6771053A82}" type="datetimeFigureOut">
              <a:rPr lang="en-US" smtClean="0"/>
              <a:t>7/7/17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31343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E9FC-5081-D745-9A07-7A6771053A82}" type="datetimeFigureOut">
              <a:rPr lang="en-US" smtClean="0"/>
              <a:t>7/7/17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89894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AE9FC-5081-D745-9A07-7A6771053A82}" type="datetimeFigureOut">
              <a:rPr lang="en-US" smtClean="0"/>
              <a:t>7/7/17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07331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AE9FC-5081-D745-9A07-7A6771053A82}" type="datetimeFigureOut">
              <a:rPr lang="en-US" smtClean="0"/>
              <a:t>7/7/17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2665353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E9FC-5081-D745-9A07-7A6771053A82}" type="datetimeFigureOut">
              <a:rPr lang="en-US" smtClean="0"/>
              <a:t>7/7/17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BF0F2-9FEA-E24B-89B4-02225C805106}" type="slidenum">
              <a:rPr lang="en-US" smtClean="0"/>
              <a:t>‹#›</a:t>
            </a:fld>
            <a:endParaRPr lang="en-US"/>
          </a:p>
        </p:txBody>
      </p:sp>
    </p:spTree>
    <p:extLst>
      <p:ext uri="{BB962C8B-B14F-4D97-AF65-F5344CB8AC3E}">
        <p14:creationId xmlns:p14="http://schemas.microsoft.com/office/powerpoint/2010/main" val="1807373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6.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 Id="rId3"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15.jpg"/></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4.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9859" y="207963"/>
            <a:ext cx="9144000" cy="2387600"/>
          </a:xfrm>
        </p:spPr>
        <p:txBody>
          <a:bodyPr>
            <a:normAutofit fontScale="90000"/>
          </a:bodyPr>
          <a:lstStyle/>
          <a:p>
            <a:r>
              <a:rPr lang="en-US" dirty="0"/>
              <a:t>Home sick: Effects of migratory beekeeping on honey bee disease</a:t>
            </a:r>
          </a:p>
        </p:txBody>
      </p:sp>
      <p:sp>
        <p:nvSpPr>
          <p:cNvPr id="3" name="Subtitle 2"/>
          <p:cNvSpPr>
            <a:spLocks noGrp="1"/>
          </p:cNvSpPr>
          <p:nvPr>
            <p:ph type="subTitle" idx="1"/>
          </p:nvPr>
        </p:nvSpPr>
        <p:spPr>
          <a:xfrm>
            <a:off x="925158" y="2455713"/>
            <a:ext cx="10413402" cy="1105068"/>
          </a:xfrm>
        </p:spPr>
        <p:txBody>
          <a:bodyPr>
            <a:normAutofit/>
          </a:bodyPr>
          <a:lstStyle/>
          <a:p>
            <a:r>
              <a:rPr lang="en-US" sz="2000" dirty="0" smtClean="0"/>
              <a:t>---</a:t>
            </a:r>
            <a:endParaRPr lang="en-US" sz="2000" dirty="0"/>
          </a:p>
          <a:p>
            <a:r>
              <a:rPr lang="en-US" sz="2000" dirty="0" smtClean="0"/>
              <a:t>P. Alexander Burnham</a:t>
            </a:r>
            <a:r>
              <a:rPr lang="en-US" sz="2000" dirty="0"/>
              <a:t>, Samantha Alger, </a:t>
            </a:r>
            <a:r>
              <a:rPr lang="en-US" sz="2000" dirty="0" smtClean="0"/>
              <a:t>Leif Richardson &amp; Zachary Lamas</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035" y="3449955"/>
            <a:ext cx="8217647" cy="3132978"/>
          </a:xfrm>
          <a:prstGeom prst="rect">
            <a:avLst/>
          </a:prstGeom>
        </p:spPr>
      </p:pic>
      <p:sp>
        <p:nvSpPr>
          <p:cNvPr id="5" name="TextBox 4"/>
          <p:cNvSpPr txBox="1"/>
          <p:nvPr/>
        </p:nvSpPr>
        <p:spPr>
          <a:xfrm>
            <a:off x="2023035" y="6519446"/>
            <a:ext cx="3090863" cy="338554"/>
          </a:xfrm>
          <a:prstGeom prst="rect">
            <a:avLst/>
          </a:prstGeom>
          <a:noFill/>
        </p:spPr>
        <p:txBody>
          <a:bodyPr wrap="square" rtlCol="0">
            <a:spAutoFit/>
          </a:bodyPr>
          <a:lstStyle/>
          <a:p>
            <a:r>
              <a:rPr lang="en-US" sz="1600" dirty="0" err="1"/>
              <a:t>k</a:t>
            </a:r>
            <a:r>
              <a:rPr lang="en-US" sz="1600" dirty="0" err="1" smtClean="0"/>
              <a:t>eychainlogistics.com</a:t>
            </a:r>
            <a:endParaRPr lang="en-US" sz="1600" dirty="0"/>
          </a:p>
        </p:txBody>
      </p:sp>
    </p:spTree>
    <p:extLst>
      <p:ext uri="{BB962C8B-B14F-4D97-AF65-F5344CB8AC3E}">
        <p14:creationId xmlns:p14="http://schemas.microsoft.com/office/powerpoint/2010/main" val="21405713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The big question!</a:t>
            </a:r>
            <a:endParaRPr lang="en-US" sz="7200" dirty="0"/>
          </a:p>
        </p:txBody>
      </p:sp>
      <p:sp>
        <p:nvSpPr>
          <p:cNvPr id="2" name="TextBox 1"/>
          <p:cNvSpPr txBox="1"/>
          <p:nvPr/>
        </p:nvSpPr>
        <p:spPr>
          <a:xfrm>
            <a:off x="1443038" y="2043113"/>
            <a:ext cx="8586787" cy="2862322"/>
          </a:xfrm>
          <a:prstGeom prst="rect">
            <a:avLst/>
          </a:prstGeom>
          <a:noFill/>
        </p:spPr>
        <p:txBody>
          <a:bodyPr wrap="square" rtlCol="0">
            <a:spAutoFit/>
          </a:bodyPr>
          <a:lstStyle/>
          <a:p>
            <a:pPr algn="ctr"/>
            <a:r>
              <a:rPr lang="en-US" sz="6000" i="1" dirty="0" smtClean="0">
                <a:latin typeface="+mj-lt"/>
              </a:rPr>
              <a:t>“Do migratory </a:t>
            </a:r>
            <a:r>
              <a:rPr lang="en-US" sz="6000" i="1" dirty="0">
                <a:latin typeface="+mj-lt"/>
              </a:rPr>
              <a:t>operations contribute to the spread of </a:t>
            </a:r>
            <a:r>
              <a:rPr lang="en-US" sz="6000" i="1" dirty="0" smtClean="0">
                <a:latin typeface="+mj-lt"/>
              </a:rPr>
              <a:t>honeybee disease?”</a:t>
            </a:r>
            <a:endParaRPr lang="en-US" sz="6000" i="1" dirty="0">
              <a:latin typeface="+mj-lt"/>
            </a:endParaRPr>
          </a:p>
        </p:txBody>
      </p:sp>
    </p:spTree>
    <p:extLst>
      <p:ext uri="{BB962C8B-B14F-4D97-AF65-F5344CB8AC3E}">
        <p14:creationId xmlns:p14="http://schemas.microsoft.com/office/powerpoint/2010/main" val="8986790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Honey Bee Pathogens:</a:t>
            </a:r>
            <a:endParaRPr lang="en-US" sz="7200" dirty="0"/>
          </a:p>
        </p:txBody>
      </p:sp>
      <p:sp>
        <p:nvSpPr>
          <p:cNvPr id="2" name="TextBox 1"/>
          <p:cNvSpPr txBox="1"/>
          <p:nvPr/>
        </p:nvSpPr>
        <p:spPr>
          <a:xfrm>
            <a:off x="259976" y="1363569"/>
            <a:ext cx="5154987" cy="6370975"/>
          </a:xfrm>
          <a:prstGeom prst="rect">
            <a:avLst/>
          </a:prstGeom>
          <a:noFill/>
        </p:spPr>
        <p:txBody>
          <a:bodyPr wrap="square" rtlCol="0">
            <a:spAutoFit/>
          </a:bodyPr>
          <a:lstStyle/>
          <a:p>
            <a:pPr marL="285750" indent="-285750">
              <a:buFont typeface="Arial" charset="0"/>
              <a:buChar char="•"/>
            </a:pPr>
            <a:r>
              <a:rPr lang="en-US" sz="2800" dirty="0" smtClean="0"/>
              <a:t>VIRUSES:</a:t>
            </a:r>
          </a:p>
          <a:p>
            <a:pPr marL="1200150" lvl="2" indent="-285750">
              <a:buFont typeface="Arial" charset="0"/>
              <a:buChar char="•"/>
            </a:pPr>
            <a:r>
              <a:rPr lang="en-US" sz="2000" i="1" dirty="0" smtClean="0"/>
              <a:t>Deformed Wing Virus (DWV)</a:t>
            </a:r>
          </a:p>
          <a:p>
            <a:pPr marL="1200150" lvl="2" indent="-285750">
              <a:buFont typeface="Arial" charset="0"/>
              <a:buChar char="•"/>
            </a:pPr>
            <a:r>
              <a:rPr lang="en-US" sz="2000" i="1" dirty="0" smtClean="0"/>
              <a:t>Black Queen Cell Virus (BQCV)</a:t>
            </a:r>
          </a:p>
          <a:p>
            <a:pPr marL="1200150" lvl="2" indent="-285750">
              <a:buFont typeface="Arial" charset="0"/>
              <a:buChar char="•"/>
            </a:pPr>
            <a:r>
              <a:rPr lang="en-US" sz="2000" i="1" dirty="0" smtClean="0"/>
              <a:t>Israeli Acute Paralysis Virus (IAPV) </a:t>
            </a:r>
            <a:endParaRPr lang="en-US" sz="2000" i="1" dirty="0" smtClean="0"/>
          </a:p>
          <a:p>
            <a:pPr marL="1200150" lvl="2" indent="-285750">
              <a:buFont typeface="Arial" charset="0"/>
              <a:buChar char="•"/>
            </a:pPr>
            <a:endParaRPr lang="en-US" sz="2000" i="1" dirty="0"/>
          </a:p>
          <a:p>
            <a:pPr marL="285750" indent="-285750">
              <a:buFont typeface="Arial" charset="0"/>
              <a:buChar char="•"/>
            </a:pPr>
            <a:r>
              <a:rPr lang="en-US" sz="2800" dirty="0" smtClean="0"/>
              <a:t>PARASITES:</a:t>
            </a:r>
          </a:p>
          <a:p>
            <a:pPr marL="1200150" lvl="4" indent="-285750">
              <a:buFont typeface="Arial" charset="0"/>
              <a:buChar char="•"/>
            </a:pPr>
            <a:r>
              <a:rPr lang="en-US" sz="2000" i="1" dirty="0" err="1" smtClean="0"/>
              <a:t>Nosema</a:t>
            </a:r>
            <a:r>
              <a:rPr lang="en-US" sz="2000" i="1" dirty="0" smtClean="0"/>
              <a:t> (</a:t>
            </a:r>
            <a:r>
              <a:rPr lang="en-US" sz="2000" i="1" dirty="0" err="1" smtClean="0"/>
              <a:t>ceranae</a:t>
            </a:r>
            <a:r>
              <a:rPr lang="en-US" sz="2000" i="1" dirty="0" smtClean="0"/>
              <a:t> </a:t>
            </a:r>
            <a:r>
              <a:rPr lang="en-US" sz="2000" i="1" dirty="0"/>
              <a:t>&amp;</a:t>
            </a:r>
            <a:r>
              <a:rPr lang="en-US" sz="2000" i="1" dirty="0" smtClean="0"/>
              <a:t> </a:t>
            </a:r>
            <a:r>
              <a:rPr lang="en-US" sz="2000" i="1" dirty="0" err="1" smtClean="0"/>
              <a:t>apis</a:t>
            </a:r>
            <a:r>
              <a:rPr lang="en-US" sz="2000" i="1" dirty="0" smtClean="0"/>
              <a:t>)</a:t>
            </a:r>
          </a:p>
          <a:p>
            <a:pPr marL="1200150" lvl="4" indent="-285750">
              <a:buFont typeface="Arial" charset="0"/>
              <a:buChar char="•"/>
            </a:pPr>
            <a:r>
              <a:rPr lang="en-US" sz="2000" i="1" dirty="0" err="1" smtClean="0"/>
              <a:t>Varroa</a:t>
            </a:r>
            <a:r>
              <a:rPr lang="en-US" sz="2000" i="1" dirty="0" smtClean="0"/>
              <a:t> Mite</a:t>
            </a:r>
          </a:p>
          <a:p>
            <a:pPr marL="1200150" lvl="4" indent="-285750">
              <a:buFont typeface="Arial" charset="0"/>
              <a:buChar char="•"/>
            </a:pPr>
            <a:endParaRPr lang="en-US" sz="2800" dirty="0"/>
          </a:p>
          <a:p>
            <a:pPr marL="285750" indent="-285750">
              <a:buFont typeface="Arial" charset="0"/>
              <a:buChar char="•"/>
            </a:pPr>
            <a:r>
              <a:rPr lang="en-US" sz="2800" dirty="0" smtClean="0"/>
              <a:t>OTHER PATHOGENS &amp; Pests:</a:t>
            </a:r>
          </a:p>
          <a:p>
            <a:pPr marL="1200150" lvl="6" indent="-285750">
              <a:buFont typeface="Arial" charset="0"/>
              <a:buChar char="•"/>
            </a:pPr>
            <a:r>
              <a:rPr lang="en-US" sz="2000" i="1" dirty="0" smtClean="0"/>
              <a:t>American Foulbrood (AFB)</a:t>
            </a:r>
          </a:p>
          <a:p>
            <a:pPr marL="1200150" lvl="6" indent="-285750">
              <a:buFont typeface="Arial" charset="0"/>
              <a:buChar char="•"/>
            </a:pPr>
            <a:r>
              <a:rPr lang="en-US" sz="2000" i="1" dirty="0" smtClean="0"/>
              <a:t>European Foulbrood (EFB)</a:t>
            </a:r>
          </a:p>
          <a:p>
            <a:pPr marL="1200150" lvl="6" indent="-285750">
              <a:buFont typeface="Arial" charset="0"/>
              <a:buChar char="•"/>
            </a:pPr>
            <a:r>
              <a:rPr lang="en-US" sz="2000" i="1" dirty="0" smtClean="0"/>
              <a:t>Chalk Brood</a:t>
            </a:r>
          </a:p>
          <a:p>
            <a:pPr marL="1200150" lvl="6" indent="-285750">
              <a:buFont typeface="Arial" charset="0"/>
              <a:buChar char="•"/>
            </a:pPr>
            <a:r>
              <a:rPr lang="en-US" sz="2000" i="1" dirty="0" smtClean="0"/>
              <a:t>Black shiny bee</a:t>
            </a:r>
          </a:p>
          <a:p>
            <a:pPr marL="1200150" lvl="6" indent="-285750">
              <a:buFont typeface="Arial" charset="0"/>
              <a:buChar char="•"/>
            </a:pPr>
            <a:r>
              <a:rPr lang="en-US" sz="2000" i="1" dirty="0"/>
              <a:t>Small Hive Beetle </a:t>
            </a:r>
          </a:p>
          <a:p>
            <a:pPr marL="1200150" lvl="6" indent="-285750">
              <a:buFont typeface="Arial" charset="0"/>
              <a:buChar char="•"/>
            </a:pPr>
            <a:endParaRPr lang="en-US" sz="2000" i="1" dirty="0" smtClean="0"/>
          </a:p>
          <a:p>
            <a:pPr marL="285750" indent="-285750">
              <a:buFont typeface="Arial" charset="0"/>
              <a:buChar char="•"/>
            </a:pPr>
            <a:endParaRPr lang="en-US" sz="2800" dirty="0" smtClean="0"/>
          </a:p>
          <a:p>
            <a:pPr marL="285750" indent="-285750">
              <a:buFont typeface="Arial" charset="0"/>
              <a:buChar char="•"/>
            </a:pP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963" y="1412895"/>
            <a:ext cx="2179638" cy="1560621"/>
          </a:xfrm>
          <a:prstGeom prst="rect">
            <a:avLst/>
          </a:prstGeom>
        </p:spPr>
      </p:pic>
      <p:sp>
        <p:nvSpPr>
          <p:cNvPr id="5" name="TextBox 4"/>
          <p:cNvSpPr txBox="1"/>
          <p:nvPr/>
        </p:nvSpPr>
        <p:spPr>
          <a:xfrm>
            <a:off x="7594601" y="2147581"/>
            <a:ext cx="2195575" cy="800219"/>
          </a:xfrm>
          <a:prstGeom prst="rect">
            <a:avLst/>
          </a:prstGeom>
          <a:noFill/>
        </p:spPr>
        <p:txBody>
          <a:bodyPr wrap="square" rtlCol="0">
            <a:spAutoFit/>
          </a:bodyPr>
          <a:lstStyle/>
          <a:p>
            <a:r>
              <a:rPr lang="en-US" dirty="0" smtClean="0"/>
              <a:t>Deformed wing Virus</a:t>
            </a:r>
          </a:p>
          <a:p>
            <a:r>
              <a:rPr lang="en-US" sz="1400" dirty="0" smtClean="0"/>
              <a:t>University of Florida, </a:t>
            </a:r>
          </a:p>
          <a:p>
            <a:r>
              <a:rPr lang="en-US" sz="1400" dirty="0" smtClean="0"/>
              <a:t>Entomology Dept.</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546" y="3060128"/>
            <a:ext cx="2179638" cy="1449459"/>
          </a:xfrm>
          <a:prstGeom prst="rect">
            <a:avLst/>
          </a:prstGeom>
        </p:spPr>
      </p:pic>
      <p:sp>
        <p:nvSpPr>
          <p:cNvPr id="7" name="TextBox 6"/>
          <p:cNvSpPr txBox="1"/>
          <p:nvPr/>
        </p:nvSpPr>
        <p:spPr>
          <a:xfrm>
            <a:off x="9090183" y="3709368"/>
            <a:ext cx="2646680" cy="800219"/>
          </a:xfrm>
          <a:prstGeom prst="rect">
            <a:avLst/>
          </a:prstGeom>
          <a:noFill/>
        </p:spPr>
        <p:txBody>
          <a:bodyPr wrap="square" rtlCol="0">
            <a:spAutoFit/>
          </a:bodyPr>
          <a:lstStyle/>
          <a:p>
            <a:r>
              <a:rPr lang="en-US" i="1" dirty="0" err="1" smtClean="0"/>
              <a:t>Varroa</a:t>
            </a:r>
            <a:r>
              <a:rPr lang="en-US" i="1" dirty="0" smtClean="0"/>
              <a:t> destructor </a:t>
            </a:r>
          </a:p>
          <a:p>
            <a:r>
              <a:rPr lang="en-US" sz="1400" dirty="0" smtClean="0"/>
              <a:t>North Carolina State University, </a:t>
            </a:r>
          </a:p>
          <a:p>
            <a:r>
              <a:rPr lang="en-US" sz="1400" dirty="0" smtClean="0"/>
              <a:t>Cooperative Extension </a:t>
            </a:r>
            <a:endParaRPr lang="en-US" sz="14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963" y="4702945"/>
            <a:ext cx="2585402" cy="1459992"/>
          </a:xfrm>
          <a:prstGeom prst="rect">
            <a:avLst/>
          </a:prstGeom>
        </p:spPr>
      </p:pic>
      <p:sp>
        <p:nvSpPr>
          <p:cNvPr id="9" name="TextBox 8"/>
          <p:cNvSpPr txBox="1"/>
          <p:nvPr/>
        </p:nvSpPr>
        <p:spPr>
          <a:xfrm>
            <a:off x="8000365" y="5578162"/>
            <a:ext cx="2646680" cy="584775"/>
          </a:xfrm>
          <a:prstGeom prst="rect">
            <a:avLst/>
          </a:prstGeom>
          <a:noFill/>
        </p:spPr>
        <p:txBody>
          <a:bodyPr wrap="square" rtlCol="0">
            <a:spAutoFit/>
          </a:bodyPr>
          <a:lstStyle/>
          <a:p>
            <a:r>
              <a:rPr lang="en-US" dirty="0" smtClean="0"/>
              <a:t>American Foulbrood</a:t>
            </a:r>
          </a:p>
          <a:p>
            <a:r>
              <a:rPr lang="en-US" sz="1400" dirty="0" smtClean="0"/>
              <a:t>Bee Informed Partnership </a:t>
            </a:r>
            <a:endParaRPr lang="en-US" sz="1400" dirty="0"/>
          </a:p>
        </p:txBody>
      </p:sp>
    </p:spTree>
    <p:extLst>
      <p:ext uri="{BB962C8B-B14F-4D97-AF65-F5344CB8AC3E}">
        <p14:creationId xmlns:p14="http://schemas.microsoft.com/office/powerpoint/2010/main" val="35000235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6229"/>
            <a:ext cx="10515600" cy="1325563"/>
          </a:xfrm>
        </p:spPr>
        <p:txBody>
          <a:bodyPr>
            <a:noAutofit/>
          </a:bodyPr>
          <a:lstStyle/>
          <a:p>
            <a:pPr algn="ctr"/>
            <a:r>
              <a:rPr lang="en-US" sz="5400" dirty="0" smtClean="0"/>
              <a:t>Preliminary Data from the National Honey Bee Survey </a:t>
            </a:r>
            <a:r>
              <a:rPr lang="en-US" sz="5400" smtClean="0"/>
              <a:t>in Vermont</a:t>
            </a:r>
            <a:r>
              <a:rPr lang="is-IS" sz="5400" dirty="0" smtClean="0"/>
              <a:t>…</a:t>
            </a:r>
            <a:endParaRPr lang="en-US" sz="54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0" y="2384385"/>
            <a:ext cx="5397661" cy="404824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755" y="2384385"/>
            <a:ext cx="5397661" cy="4048246"/>
          </a:xfrm>
          <a:prstGeom prst="rect">
            <a:avLst/>
          </a:prstGeom>
        </p:spPr>
      </p:pic>
      <p:sp>
        <p:nvSpPr>
          <p:cNvPr id="12" name="TextBox 11"/>
          <p:cNvSpPr txBox="1"/>
          <p:nvPr/>
        </p:nvSpPr>
        <p:spPr>
          <a:xfrm>
            <a:off x="2395607" y="1991519"/>
            <a:ext cx="2172534" cy="523220"/>
          </a:xfrm>
          <a:prstGeom prst="rect">
            <a:avLst/>
          </a:prstGeom>
          <a:noFill/>
        </p:spPr>
        <p:txBody>
          <a:bodyPr wrap="square" rtlCol="0">
            <a:spAutoFit/>
          </a:bodyPr>
          <a:lstStyle/>
          <a:p>
            <a:r>
              <a:rPr lang="en-US" sz="2800" dirty="0" err="1" smtClean="0"/>
              <a:t>Varroa</a:t>
            </a:r>
            <a:r>
              <a:rPr lang="en-US" sz="2800" dirty="0" smtClean="0"/>
              <a:t> Mites:</a:t>
            </a:r>
            <a:endParaRPr lang="en-US" sz="2800" dirty="0"/>
          </a:p>
        </p:txBody>
      </p:sp>
      <p:sp>
        <p:nvSpPr>
          <p:cNvPr id="13" name="TextBox 12"/>
          <p:cNvSpPr txBox="1"/>
          <p:nvPr/>
        </p:nvSpPr>
        <p:spPr>
          <a:xfrm>
            <a:off x="8140861" y="2006126"/>
            <a:ext cx="2056435" cy="523220"/>
          </a:xfrm>
          <a:prstGeom prst="rect">
            <a:avLst/>
          </a:prstGeom>
          <a:noFill/>
        </p:spPr>
        <p:txBody>
          <a:bodyPr wrap="square" rtlCol="0">
            <a:spAutoFit/>
          </a:bodyPr>
          <a:lstStyle/>
          <a:p>
            <a:r>
              <a:rPr lang="en-US" sz="2800" smtClean="0"/>
              <a:t>RNA Viruses:</a:t>
            </a:r>
            <a:endParaRPr lang="en-US" sz="2800" dirty="0"/>
          </a:p>
        </p:txBody>
      </p:sp>
    </p:spTree>
    <p:extLst>
      <p:ext uri="{BB962C8B-B14F-4D97-AF65-F5344CB8AC3E}">
        <p14:creationId xmlns:p14="http://schemas.microsoft.com/office/powerpoint/2010/main" val="8852360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8638" y="226229"/>
            <a:ext cx="11187112" cy="1325563"/>
          </a:xfrm>
        </p:spPr>
        <p:txBody>
          <a:bodyPr>
            <a:noAutofit/>
          </a:bodyPr>
          <a:lstStyle/>
          <a:p>
            <a:pPr algn="ctr"/>
            <a:r>
              <a:rPr lang="en-US" sz="6600" dirty="0" smtClean="0"/>
              <a:t>What other people have found:</a:t>
            </a:r>
            <a:endParaRPr lang="en-US" sz="6600" dirty="0"/>
          </a:p>
        </p:txBody>
      </p:sp>
      <p:sp>
        <p:nvSpPr>
          <p:cNvPr id="2" name="TextBox 1"/>
          <p:cNvSpPr txBox="1"/>
          <p:nvPr/>
        </p:nvSpPr>
        <p:spPr>
          <a:xfrm>
            <a:off x="528638" y="1353312"/>
            <a:ext cx="11456098" cy="5386090"/>
          </a:xfrm>
          <a:prstGeom prst="rect">
            <a:avLst/>
          </a:prstGeom>
          <a:noFill/>
        </p:spPr>
        <p:txBody>
          <a:bodyPr wrap="square" rtlCol="0">
            <a:spAutoFit/>
          </a:bodyPr>
          <a:lstStyle/>
          <a:p>
            <a:pPr marL="285750" indent="-285750">
              <a:buFont typeface="Arial" charset="0"/>
              <a:buChar char="•"/>
            </a:pPr>
            <a:endParaRPr lang="en-US" sz="3600" dirty="0" smtClean="0"/>
          </a:p>
          <a:p>
            <a:pPr marL="285750" indent="-285750">
              <a:buFont typeface="Arial" charset="0"/>
              <a:buChar char="•"/>
            </a:pPr>
            <a:r>
              <a:rPr lang="en-US" sz="3600" dirty="0" smtClean="0"/>
              <a:t>Migratory operations </a:t>
            </a:r>
            <a:r>
              <a:rPr lang="en-US" sz="3600" dirty="0"/>
              <a:t>c</a:t>
            </a:r>
            <a:r>
              <a:rPr lang="en-US" sz="3600" dirty="0" smtClean="0"/>
              <a:t>an have high disease loads</a:t>
            </a:r>
          </a:p>
          <a:p>
            <a:pPr marL="285750" indent="-285750">
              <a:buFont typeface="Arial" charset="0"/>
              <a:buChar char="•"/>
            </a:pPr>
            <a:endParaRPr lang="en-US" sz="3600" dirty="0"/>
          </a:p>
          <a:p>
            <a:pPr marL="285750" indent="-285750">
              <a:buFont typeface="Arial" charset="0"/>
              <a:buChar char="•"/>
            </a:pPr>
            <a:r>
              <a:rPr lang="en-US" sz="3600" dirty="0" smtClean="0"/>
              <a:t>Infected hives may transmit disease to other bees</a:t>
            </a:r>
          </a:p>
          <a:p>
            <a:pPr marL="285750" indent="-285750">
              <a:buFont typeface="Arial" charset="0"/>
              <a:buChar char="•"/>
            </a:pPr>
            <a:endParaRPr lang="en-US" sz="3600" dirty="0"/>
          </a:p>
          <a:p>
            <a:pPr marL="285750" indent="-285750">
              <a:buFont typeface="Arial" charset="0"/>
              <a:buChar char="•"/>
            </a:pPr>
            <a:r>
              <a:rPr lang="en-US" sz="3600" dirty="0" err="1" smtClean="0"/>
              <a:t>Varroa</a:t>
            </a:r>
            <a:r>
              <a:rPr lang="en-US" sz="3600" dirty="0" smtClean="0"/>
              <a:t> loads can be lower in migratory bees</a:t>
            </a:r>
          </a:p>
          <a:p>
            <a:pPr marL="285750" indent="-285750">
              <a:buFont typeface="Arial" charset="0"/>
              <a:buChar char="•"/>
            </a:pPr>
            <a:endParaRPr lang="en-US" sz="3600" dirty="0"/>
          </a:p>
          <a:p>
            <a:pPr marL="285750" indent="-285750">
              <a:buFont typeface="Arial" charset="0"/>
              <a:buChar char="•"/>
            </a:pPr>
            <a:r>
              <a:rPr lang="en-US" sz="3600" u="sng" dirty="0" smtClean="0"/>
              <a:t>These data are correlative:</a:t>
            </a:r>
          </a:p>
          <a:p>
            <a:pPr marL="1200150" lvl="2" indent="-285750">
              <a:buFont typeface="Arial" charset="0"/>
              <a:buChar char="•"/>
            </a:pPr>
            <a:r>
              <a:rPr lang="en-US" sz="2800" i="1" dirty="0" smtClean="0"/>
              <a:t>Surveys</a:t>
            </a:r>
          </a:p>
          <a:p>
            <a:pPr marL="1200150" lvl="2" indent="-285750">
              <a:buFont typeface="Arial" charset="0"/>
              <a:buChar char="•"/>
            </a:pPr>
            <a:r>
              <a:rPr lang="en-US" sz="2800" i="1" dirty="0" smtClean="0"/>
              <a:t>Observational studies</a:t>
            </a:r>
            <a:endParaRPr lang="en-US" sz="2800" i="1" dirty="0"/>
          </a:p>
        </p:txBody>
      </p:sp>
      <p:sp>
        <p:nvSpPr>
          <p:cNvPr id="8" name="TextBox 7"/>
          <p:cNvSpPr txBox="1"/>
          <p:nvPr/>
        </p:nvSpPr>
        <p:spPr>
          <a:xfrm>
            <a:off x="8156448" y="2509598"/>
            <a:ext cx="3828287" cy="338554"/>
          </a:xfrm>
          <a:prstGeom prst="rect">
            <a:avLst/>
          </a:prstGeom>
          <a:noFill/>
        </p:spPr>
        <p:txBody>
          <a:bodyPr wrap="square" rtlCol="0">
            <a:spAutoFit/>
          </a:bodyPr>
          <a:lstStyle/>
          <a:p>
            <a:r>
              <a:rPr lang="en-US" sz="1600" dirty="0" smtClean="0"/>
              <a:t>(Welch et al., 2009; </a:t>
            </a:r>
            <a:r>
              <a:rPr lang="en-US" sz="1600" dirty="0" err="1" smtClean="0"/>
              <a:t>Cavigli</a:t>
            </a:r>
            <a:r>
              <a:rPr lang="en-US" sz="1600" dirty="0" smtClean="0"/>
              <a:t> et al., 2016)</a:t>
            </a:r>
            <a:endParaRPr lang="en-US" sz="1600" dirty="0"/>
          </a:p>
        </p:txBody>
      </p:sp>
      <p:sp>
        <p:nvSpPr>
          <p:cNvPr id="9" name="TextBox 8"/>
          <p:cNvSpPr txBox="1"/>
          <p:nvPr/>
        </p:nvSpPr>
        <p:spPr>
          <a:xfrm>
            <a:off x="8156448" y="3665884"/>
            <a:ext cx="2039278" cy="338554"/>
          </a:xfrm>
          <a:prstGeom prst="rect">
            <a:avLst/>
          </a:prstGeom>
          <a:noFill/>
        </p:spPr>
        <p:txBody>
          <a:bodyPr wrap="square" rtlCol="0">
            <a:spAutoFit/>
          </a:bodyPr>
          <a:lstStyle/>
          <a:p>
            <a:r>
              <a:rPr lang="en-US" sz="1600" dirty="0" smtClean="0"/>
              <a:t>(</a:t>
            </a:r>
            <a:r>
              <a:rPr lang="en-US" sz="1600" dirty="0" err="1" smtClean="0"/>
              <a:t>Fürst</a:t>
            </a:r>
            <a:r>
              <a:rPr lang="en-US" sz="1600" dirty="0" smtClean="0"/>
              <a:t> et al., 2014)</a:t>
            </a:r>
            <a:endParaRPr lang="en-US" sz="1600" dirty="0"/>
          </a:p>
        </p:txBody>
      </p:sp>
      <p:sp>
        <p:nvSpPr>
          <p:cNvPr id="15" name="TextBox 14"/>
          <p:cNvSpPr txBox="1"/>
          <p:nvPr/>
        </p:nvSpPr>
        <p:spPr>
          <a:xfrm>
            <a:off x="8156448" y="4652893"/>
            <a:ext cx="2572512" cy="338554"/>
          </a:xfrm>
          <a:prstGeom prst="rect">
            <a:avLst/>
          </a:prstGeom>
          <a:noFill/>
        </p:spPr>
        <p:txBody>
          <a:bodyPr wrap="square" rtlCol="0">
            <a:spAutoFit/>
          </a:bodyPr>
          <a:lstStyle/>
          <a:p>
            <a:r>
              <a:rPr lang="en-US" sz="1600" dirty="0" smtClean="0"/>
              <a:t>(NHBS report, 2016)</a:t>
            </a:r>
            <a:endParaRPr lang="en-US" sz="1600" dirty="0"/>
          </a:p>
        </p:txBody>
      </p:sp>
    </p:spTree>
    <p:extLst>
      <p:ext uri="{BB962C8B-B14F-4D97-AF65-F5344CB8AC3E}">
        <p14:creationId xmlns:p14="http://schemas.microsoft.com/office/powerpoint/2010/main" val="14466966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179" y="-129236"/>
            <a:ext cx="10515600" cy="1325563"/>
          </a:xfrm>
        </p:spPr>
        <p:txBody>
          <a:bodyPr>
            <a:normAutofit/>
          </a:bodyPr>
          <a:lstStyle/>
          <a:p>
            <a:pPr algn="ctr"/>
            <a:r>
              <a:rPr lang="en-US" sz="7200" dirty="0" smtClean="0"/>
              <a:t>Our Hypotheses</a:t>
            </a:r>
            <a:endParaRPr lang="en-US" sz="7200" dirty="0"/>
          </a:p>
        </p:txBody>
      </p:sp>
      <p:sp>
        <p:nvSpPr>
          <p:cNvPr id="2" name="TextBox 1"/>
          <p:cNvSpPr txBox="1"/>
          <p:nvPr/>
        </p:nvSpPr>
        <p:spPr>
          <a:xfrm>
            <a:off x="493295" y="1412895"/>
            <a:ext cx="11189368" cy="5232202"/>
          </a:xfrm>
          <a:prstGeom prst="rect">
            <a:avLst/>
          </a:prstGeom>
          <a:noFill/>
        </p:spPr>
        <p:txBody>
          <a:bodyPr wrap="square" rtlCol="0">
            <a:spAutoFit/>
          </a:bodyPr>
          <a:lstStyle/>
          <a:p>
            <a:pPr marL="285750" indent="-285750">
              <a:buFont typeface="Arial" charset="0"/>
              <a:buChar char="•"/>
            </a:pPr>
            <a:r>
              <a:rPr lang="en-US" sz="5400" dirty="0" smtClean="0"/>
              <a:t>Two parts to this experiment:</a:t>
            </a:r>
          </a:p>
          <a:p>
            <a:pPr marL="285750" indent="-285750">
              <a:buFont typeface="Arial" charset="0"/>
              <a:buChar char="•"/>
            </a:pPr>
            <a:endParaRPr lang="en-US" sz="4400" dirty="0" smtClean="0"/>
          </a:p>
          <a:p>
            <a:pPr marL="1200150" lvl="2" indent="-285750">
              <a:buFont typeface="Arial" charset="0"/>
              <a:buChar char="•"/>
            </a:pPr>
            <a:r>
              <a:rPr lang="en-US" sz="4000" u="sng" dirty="0" smtClean="0"/>
              <a:t>Part</a:t>
            </a:r>
            <a:r>
              <a:rPr lang="en-US" sz="4000" u="sng" dirty="0" smtClean="0"/>
              <a:t> </a:t>
            </a:r>
            <a:r>
              <a:rPr lang="en-US" sz="4000" u="sng" dirty="0" smtClean="0"/>
              <a:t>I:</a:t>
            </a:r>
            <a:r>
              <a:rPr lang="en-US" sz="4000" dirty="0" smtClean="0"/>
              <a:t> Do migratory colonies have higher pathogen levels than stationary colonies? </a:t>
            </a:r>
          </a:p>
          <a:p>
            <a:pPr marL="1200150" lvl="2" indent="-285750">
              <a:buFont typeface="Arial" charset="0"/>
              <a:buChar char="•"/>
            </a:pPr>
            <a:endParaRPr lang="en-US" sz="4000" dirty="0"/>
          </a:p>
          <a:p>
            <a:pPr marL="1200150" lvl="2" indent="-285750">
              <a:buFont typeface="Arial" charset="0"/>
              <a:buChar char="•"/>
            </a:pPr>
            <a:r>
              <a:rPr lang="en-US" sz="4000" u="sng" dirty="0" smtClean="0"/>
              <a:t>Part </a:t>
            </a:r>
            <a:r>
              <a:rPr lang="en-US" sz="4000" u="sng" dirty="0" smtClean="0"/>
              <a:t>II:</a:t>
            </a:r>
            <a:r>
              <a:rPr lang="en-US" sz="4000" dirty="0" smtClean="0"/>
              <a:t> Can migratory colonies infect stationary colonies upon their return? </a:t>
            </a:r>
            <a:endParaRPr lang="en-US" sz="4000" dirty="0"/>
          </a:p>
          <a:p>
            <a:pPr marL="1200150" lvl="2" indent="-285750">
              <a:buFont typeface="Arial" charset="0"/>
              <a:buChar char="•"/>
            </a:pPr>
            <a:endParaRPr lang="en-US" sz="3600" dirty="0"/>
          </a:p>
        </p:txBody>
      </p:sp>
    </p:spTree>
    <p:extLst>
      <p:ext uri="{BB962C8B-B14F-4D97-AF65-F5344CB8AC3E}">
        <p14:creationId xmlns:p14="http://schemas.microsoft.com/office/powerpoint/2010/main" val="8107883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Purpose</a:t>
            </a:r>
            <a:endParaRPr lang="en-US" sz="7200" dirty="0"/>
          </a:p>
        </p:txBody>
      </p:sp>
      <p:sp>
        <p:nvSpPr>
          <p:cNvPr id="2" name="TextBox 1"/>
          <p:cNvSpPr txBox="1"/>
          <p:nvPr/>
        </p:nvSpPr>
        <p:spPr>
          <a:xfrm>
            <a:off x="541420" y="1412895"/>
            <a:ext cx="10936706" cy="6247864"/>
          </a:xfrm>
          <a:prstGeom prst="rect">
            <a:avLst/>
          </a:prstGeom>
          <a:noFill/>
        </p:spPr>
        <p:txBody>
          <a:bodyPr wrap="square" rtlCol="0">
            <a:spAutoFit/>
          </a:bodyPr>
          <a:lstStyle/>
          <a:p>
            <a:pPr marL="285750" indent="-285750">
              <a:buFont typeface="Arial" charset="0"/>
              <a:buChar char="•"/>
            </a:pPr>
            <a:r>
              <a:rPr lang="en-US" sz="4000" dirty="0" smtClean="0"/>
              <a:t>The purpose of this study is </a:t>
            </a:r>
            <a:r>
              <a:rPr lang="en-US" sz="4000" b="1" dirty="0" smtClean="0"/>
              <a:t>NOT </a:t>
            </a:r>
            <a:r>
              <a:rPr lang="en-US" sz="4000" dirty="0" smtClean="0"/>
              <a:t>to assign blame to migratory beekeeping.</a:t>
            </a:r>
          </a:p>
          <a:p>
            <a:pPr marL="285750" indent="-285750">
              <a:buFont typeface="Arial" charset="0"/>
              <a:buChar char="•"/>
            </a:pPr>
            <a:endParaRPr lang="en-US" sz="4000" dirty="0"/>
          </a:p>
          <a:p>
            <a:pPr marL="285750" indent="-285750">
              <a:buFont typeface="Arial" charset="0"/>
              <a:buChar char="•"/>
            </a:pPr>
            <a:r>
              <a:rPr lang="en-US" sz="4000" dirty="0" smtClean="0"/>
              <a:t>Migratory beekeeping is very important for our agriculture and economy. </a:t>
            </a:r>
          </a:p>
          <a:p>
            <a:pPr marL="285750" indent="-285750">
              <a:buFont typeface="Arial" charset="0"/>
              <a:buChar char="•"/>
            </a:pPr>
            <a:endParaRPr lang="en-US" sz="4000" dirty="0"/>
          </a:p>
          <a:p>
            <a:pPr marL="285750" indent="-285750">
              <a:buFont typeface="Arial" charset="0"/>
              <a:buChar char="•"/>
            </a:pPr>
            <a:r>
              <a:rPr lang="en-US" sz="4000" dirty="0" smtClean="0"/>
              <a:t>We hope to learn more about how beekeeping practices play into transmission and bee health.</a:t>
            </a:r>
          </a:p>
          <a:p>
            <a:pPr marL="285750" indent="-285750">
              <a:buFont typeface="Arial" charset="0"/>
              <a:buChar char="•"/>
            </a:pPr>
            <a:endParaRPr lang="en-US" sz="4000" dirty="0"/>
          </a:p>
          <a:p>
            <a:pPr marL="285750" indent="-285750">
              <a:buFont typeface="Arial" charset="0"/>
              <a:buChar char="•"/>
            </a:pPr>
            <a:endParaRPr lang="en-US" sz="4000" dirty="0"/>
          </a:p>
        </p:txBody>
      </p:sp>
    </p:spTree>
    <p:extLst>
      <p:ext uri="{BB962C8B-B14F-4D97-AF65-F5344CB8AC3E}">
        <p14:creationId xmlns:p14="http://schemas.microsoft.com/office/powerpoint/2010/main" val="12986545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179" y="-117204"/>
            <a:ext cx="10515600" cy="1325563"/>
          </a:xfrm>
        </p:spPr>
        <p:txBody>
          <a:bodyPr>
            <a:normAutofit/>
          </a:bodyPr>
          <a:lstStyle/>
          <a:p>
            <a:pPr algn="ctr"/>
            <a:r>
              <a:rPr lang="en-US" sz="7200" dirty="0" smtClean="0"/>
              <a:t>Experimental Design</a:t>
            </a:r>
            <a:endParaRPr lang="en-US" sz="7200" dirty="0"/>
          </a:p>
        </p:txBody>
      </p:sp>
      <p:sp>
        <p:nvSpPr>
          <p:cNvPr id="2" name="TextBox 1"/>
          <p:cNvSpPr txBox="1"/>
          <p:nvPr/>
        </p:nvSpPr>
        <p:spPr>
          <a:xfrm>
            <a:off x="493295" y="1412895"/>
            <a:ext cx="11189368" cy="4985981"/>
          </a:xfrm>
          <a:prstGeom prst="rect">
            <a:avLst/>
          </a:prstGeom>
          <a:noFill/>
        </p:spPr>
        <p:txBody>
          <a:bodyPr wrap="square" rtlCol="0">
            <a:spAutoFit/>
          </a:bodyPr>
          <a:lstStyle/>
          <a:p>
            <a:pPr marL="285750" indent="-285750">
              <a:buFont typeface="Arial" charset="0"/>
              <a:buChar char="•"/>
            </a:pPr>
            <a:r>
              <a:rPr lang="en-US" sz="5400" dirty="0" smtClean="0"/>
              <a:t>Three groups of colonies:</a:t>
            </a:r>
          </a:p>
          <a:p>
            <a:pPr marL="1200150" lvl="2" indent="-285750">
              <a:buFont typeface="Arial" charset="0"/>
              <a:buChar char="•"/>
            </a:pPr>
            <a:r>
              <a:rPr lang="en-US" sz="4000" i="1" dirty="0" smtClean="0"/>
              <a:t>Migratory</a:t>
            </a:r>
          </a:p>
          <a:p>
            <a:pPr marL="1200150" lvl="2" indent="-285750">
              <a:buFont typeface="Arial" charset="0"/>
              <a:buChar char="•"/>
            </a:pPr>
            <a:r>
              <a:rPr lang="en-US" sz="4000" i="1" dirty="0" smtClean="0"/>
              <a:t>Stationary (control)</a:t>
            </a:r>
          </a:p>
          <a:p>
            <a:pPr marL="1200150" lvl="2" indent="-285750">
              <a:buFont typeface="Arial" charset="0"/>
              <a:buChar char="•"/>
            </a:pPr>
            <a:r>
              <a:rPr lang="en-US" sz="4000" i="1" dirty="0" smtClean="0"/>
              <a:t>Stationary (exposed)</a:t>
            </a:r>
            <a:endParaRPr lang="en-US" sz="4000" i="1" dirty="0"/>
          </a:p>
          <a:p>
            <a:pPr marL="285750" indent="-285750">
              <a:buFont typeface="Arial" charset="0"/>
              <a:buChar char="•"/>
            </a:pPr>
            <a:r>
              <a:rPr lang="en-US" sz="5400" dirty="0" smtClean="0"/>
              <a:t>Each group </a:t>
            </a:r>
            <a:r>
              <a:rPr lang="en-US" sz="5400" dirty="0" smtClean="0"/>
              <a:t>contained </a:t>
            </a:r>
            <a:r>
              <a:rPr lang="en-US" sz="5400" dirty="0" smtClean="0"/>
              <a:t>16 colonies</a:t>
            </a:r>
          </a:p>
          <a:p>
            <a:pPr marL="285750" indent="-285750">
              <a:buFont typeface="Arial" charset="0"/>
              <a:buChar char="•"/>
            </a:pPr>
            <a:r>
              <a:rPr lang="en-US" sz="5400" dirty="0" smtClean="0"/>
              <a:t>Sampled at three different </a:t>
            </a:r>
            <a:r>
              <a:rPr lang="en-US" sz="5400" dirty="0" smtClean="0"/>
              <a:t>times</a:t>
            </a:r>
            <a:endParaRPr lang="en-US" sz="4400" dirty="0" smtClean="0"/>
          </a:p>
          <a:p>
            <a:pPr marL="1200150" lvl="2" indent="-285750">
              <a:buFont typeface="Arial" charset="0"/>
              <a:buChar char="•"/>
            </a:pPr>
            <a:endParaRPr lang="en-US" sz="3600" dirty="0"/>
          </a:p>
        </p:txBody>
      </p:sp>
    </p:spTree>
    <p:extLst>
      <p:ext uri="{BB962C8B-B14F-4D97-AF65-F5344CB8AC3E}">
        <p14:creationId xmlns:p14="http://schemas.microsoft.com/office/powerpoint/2010/main" val="6545594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mples.jpg"/>
          <p:cNvPicPr>
            <a:picLocks noChangeAspect="1"/>
          </p:cNvPicPr>
          <p:nvPr/>
        </p:nvPicPr>
        <p:blipFill rotWithShape="1">
          <a:blip r:embed="rId2">
            <a:extLst>
              <a:ext uri="{28A0092B-C50C-407E-A947-70E740481C1C}">
                <a14:useLocalDpi xmlns:a14="http://schemas.microsoft.com/office/drawing/2010/main" val="0"/>
              </a:ext>
            </a:extLst>
          </a:blip>
          <a:srcRect l="6881" t="11622" r="3211" b="5809"/>
          <a:stretch/>
        </p:blipFill>
        <p:spPr>
          <a:xfrm>
            <a:off x="7349067" y="3488264"/>
            <a:ext cx="4402667" cy="3032451"/>
          </a:xfrm>
          <a:prstGeom prst="rect">
            <a:avLst/>
          </a:prstGeom>
        </p:spPr>
      </p:pic>
      <p:sp>
        <p:nvSpPr>
          <p:cNvPr id="6" name="TextBox 5"/>
          <p:cNvSpPr txBox="1"/>
          <p:nvPr/>
        </p:nvSpPr>
        <p:spPr>
          <a:xfrm>
            <a:off x="203199" y="1019962"/>
            <a:ext cx="7112001" cy="6063198"/>
          </a:xfrm>
          <a:prstGeom prst="rect">
            <a:avLst/>
          </a:prstGeom>
          <a:noFill/>
        </p:spPr>
        <p:txBody>
          <a:bodyPr wrap="square" rtlCol="0">
            <a:spAutoFit/>
          </a:bodyPr>
          <a:lstStyle/>
          <a:p>
            <a:pPr marL="285750" indent="-285750">
              <a:buFont typeface="Arial" charset="0"/>
              <a:buChar char="•"/>
            </a:pPr>
            <a:r>
              <a:rPr lang="en-US" sz="5400" dirty="0" smtClean="0"/>
              <a:t>Field inspection: </a:t>
            </a:r>
          </a:p>
          <a:p>
            <a:pPr marL="742950" lvl="1" indent="-285750">
              <a:buFont typeface="Arial" charset="0"/>
              <a:buChar char="•"/>
            </a:pPr>
            <a:r>
              <a:rPr lang="en-US" sz="4000" dirty="0"/>
              <a:t>C</a:t>
            </a:r>
            <a:r>
              <a:rPr lang="en-US" sz="4000" dirty="0" smtClean="0"/>
              <a:t>ommon brood diseases</a:t>
            </a:r>
          </a:p>
          <a:p>
            <a:pPr marL="742950" lvl="1" indent="-285750">
              <a:buFont typeface="Arial" charset="0"/>
              <a:buChar char="•"/>
            </a:pPr>
            <a:r>
              <a:rPr lang="en-US" sz="4000" dirty="0" smtClean="0"/>
              <a:t>Frames of brood</a:t>
            </a:r>
          </a:p>
          <a:p>
            <a:pPr marL="742950" lvl="1" indent="-285750">
              <a:buFont typeface="Arial" charset="0"/>
              <a:buChar char="•"/>
            </a:pPr>
            <a:r>
              <a:rPr lang="en-US" sz="4000" dirty="0" smtClean="0"/>
              <a:t>Brood pattern</a:t>
            </a:r>
          </a:p>
          <a:p>
            <a:pPr marL="285750" indent="-285750">
              <a:buFont typeface="Arial" charset="0"/>
              <a:buChar char="•"/>
            </a:pPr>
            <a:r>
              <a:rPr lang="en-US" sz="5400" dirty="0" smtClean="0"/>
              <a:t>Laboratory Analysis:</a:t>
            </a:r>
          </a:p>
          <a:p>
            <a:pPr marL="742950" lvl="1" indent="-285750">
              <a:buFont typeface="Arial" charset="0"/>
              <a:buChar char="•"/>
            </a:pPr>
            <a:r>
              <a:rPr lang="en-US" sz="4000" dirty="0" err="1" smtClean="0"/>
              <a:t>Varroa</a:t>
            </a:r>
            <a:r>
              <a:rPr lang="en-US" sz="4000" dirty="0" smtClean="0"/>
              <a:t> load</a:t>
            </a:r>
          </a:p>
          <a:p>
            <a:pPr marL="742950" lvl="1" indent="-285750">
              <a:buFont typeface="Arial" charset="0"/>
              <a:buChar char="•"/>
            </a:pPr>
            <a:r>
              <a:rPr lang="en-US" sz="4000" dirty="0" err="1" smtClean="0"/>
              <a:t>Nosema</a:t>
            </a:r>
            <a:r>
              <a:rPr lang="en-US" sz="4000" dirty="0" smtClean="0"/>
              <a:t> load</a:t>
            </a:r>
          </a:p>
          <a:p>
            <a:pPr marL="742950" lvl="1" indent="-285750">
              <a:buFont typeface="Arial" charset="0"/>
              <a:buChar char="•"/>
            </a:pPr>
            <a:r>
              <a:rPr lang="en-US" sz="4000" dirty="0" smtClean="0"/>
              <a:t>Viruses: DWV, BQCV, IAPV</a:t>
            </a:r>
          </a:p>
          <a:p>
            <a:pPr lvl="2"/>
            <a:endParaRPr lang="en-US" sz="4000" dirty="0"/>
          </a:p>
        </p:txBody>
      </p:sp>
      <p:sp>
        <p:nvSpPr>
          <p:cNvPr id="8" name="Title 3"/>
          <p:cNvSpPr>
            <a:spLocks noGrp="1"/>
          </p:cNvSpPr>
          <p:nvPr>
            <p:ph type="title"/>
          </p:nvPr>
        </p:nvSpPr>
        <p:spPr>
          <a:xfrm>
            <a:off x="830179" y="-117204"/>
            <a:ext cx="10515600" cy="1325563"/>
          </a:xfrm>
        </p:spPr>
        <p:txBody>
          <a:bodyPr>
            <a:normAutofit/>
          </a:bodyPr>
          <a:lstStyle/>
          <a:p>
            <a:pPr algn="ctr"/>
            <a:r>
              <a:rPr lang="en-US" sz="7200" dirty="0" smtClean="0"/>
              <a:t>Experimental Design</a:t>
            </a:r>
            <a:endParaRPr lang="en-US" sz="7200" dirty="0"/>
          </a:p>
        </p:txBody>
      </p:sp>
      <p:pic>
        <p:nvPicPr>
          <p:cNvPr id="9" name="Picture 8" descr="Screen Shot 2017-07-07 at 6.10.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864" y="1316296"/>
            <a:ext cx="2260600" cy="2108200"/>
          </a:xfrm>
          <a:prstGeom prst="rect">
            <a:avLst/>
          </a:prstGeom>
        </p:spPr>
      </p:pic>
    </p:spTree>
    <p:extLst>
      <p:ext uri="{BB962C8B-B14F-4D97-AF65-F5344CB8AC3E}">
        <p14:creationId xmlns:p14="http://schemas.microsoft.com/office/powerpoint/2010/main" val="1950222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760" y="1826583"/>
            <a:ext cx="7130047" cy="3120507"/>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4" y="813277"/>
            <a:ext cx="5254514" cy="58608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97" y="3651506"/>
            <a:ext cx="4912457" cy="3206494"/>
          </a:xfrm>
          <a:prstGeom prst="rect">
            <a:avLst/>
          </a:prstGeom>
        </p:spPr>
      </p:pic>
      <p:sp>
        <p:nvSpPr>
          <p:cNvPr id="20" name="TextBox 19"/>
          <p:cNvSpPr txBox="1"/>
          <p:nvPr/>
        </p:nvSpPr>
        <p:spPr>
          <a:xfrm>
            <a:off x="0" y="32267"/>
            <a:ext cx="12192000" cy="1323439"/>
          </a:xfrm>
          <a:prstGeom prst="rect">
            <a:avLst/>
          </a:prstGeom>
          <a:noFill/>
        </p:spPr>
        <p:txBody>
          <a:bodyPr wrap="square" rtlCol="0">
            <a:spAutoFit/>
          </a:bodyPr>
          <a:lstStyle/>
          <a:p>
            <a:pPr algn="ctr"/>
            <a:r>
              <a:rPr lang="en-US" sz="4000" dirty="0" smtClean="0">
                <a:latin typeface="+mj-lt"/>
              </a:rPr>
              <a:t>Experimental Design for Migratory/Stationary Honey Bee Experiment </a:t>
            </a:r>
            <a:r>
              <a:rPr lang="en-US" sz="4000" u="sng" dirty="0" smtClean="0">
                <a:latin typeface="+mj-lt"/>
              </a:rPr>
              <a:t>Part I</a:t>
            </a:r>
            <a:r>
              <a:rPr lang="en-US" sz="4000" dirty="0" smtClean="0">
                <a:latin typeface="+mj-lt"/>
              </a:rPr>
              <a:t> </a:t>
            </a:r>
            <a:endParaRPr lang="en-US" sz="4000" dirty="0">
              <a:latin typeface="+mj-lt"/>
            </a:endParaRPr>
          </a:p>
        </p:txBody>
      </p:sp>
      <p:sp>
        <p:nvSpPr>
          <p:cNvPr id="51" name="Rectangle 50"/>
          <p:cNvSpPr/>
          <p:nvPr/>
        </p:nvSpPr>
        <p:spPr>
          <a:xfrm>
            <a:off x="1530614" y="2778112"/>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72" name="Rectangle 71"/>
          <p:cNvSpPr/>
          <p:nvPr/>
        </p:nvSpPr>
        <p:spPr>
          <a:xfrm>
            <a:off x="10183418" y="3816581"/>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Stationary Group</a:t>
            </a:r>
          </a:p>
        </p:txBody>
      </p:sp>
      <p:sp>
        <p:nvSpPr>
          <p:cNvPr id="73" name="Rectangle 72"/>
          <p:cNvSpPr/>
          <p:nvPr/>
        </p:nvSpPr>
        <p:spPr>
          <a:xfrm>
            <a:off x="7778039" y="3559592"/>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15" name="TextBox 14"/>
          <p:cNvSpPr txBox="1"/>
          <p:nvPr/>
        </p:nvSpPr>
        <p:spPr>
          <a:xfrm>
            <a:off x="9288379" y="2463506"/>
            <a:ext cx="1268018" cy="923330"/>
          </a:xfrm>
          <a:prstGeom prst="rect">
            <a:avLst/>
          </a:prstGeom>
          <a:noFill/>
        </p:spPr>
        <p:txBody>
          <a:bodyPr wrap="square" rtlCol="0">
            <a:spAutoFit/>
          </a:bodyPr>
          <a:lstStyle/>
          <a:p>
            <a:r>
              <a:rPr lang="en-US" sz="5400" dirty="0" smtClean="0">
                <a:solidFill>
                  <a:schemeClr val="bg1"/>
                </a:solidFill>
              </a:rPr>
              <a:t>NC</a:t>
            </a:r>
            <a:endParaRPr lang="en-US" sz="5400" dirty="0">
              <a:solidFill>
                <a:schemeClr val="bg1"/>
              </a:solidFill>
            </a:endParaRPr>
          </a:p>
        </p:txBody>
      </p:sp>
      <p:sp>
        <p:nvSpPr>
          <p:cNvPr id="76" name="TextBox 75"/>
          <p:cNvSpPr txBox="1"/>
          <p:nvPr/>
        </p:nvSpPr>
        <p:spPr>
          <a:xfrm>
            <a:off x="896605" y="1619213"/>
            <a:ext cx="1268018" cy="923330"/>
          </a:xfrm>
          <a:prstGeom prst="rect">
            <a:avLst/>
          </a:prstGeom>
          <a:noFill/>
        </p:spPr>
        <p:txBody>
          <a:bodyPr wrap="square" rtlCol="0">
            <a:spAutoFit/>
          </a:bodyPr>
          <a:lstStyle/>
          <a:p>
            <a:r>
              <a:rPr lang="en-US" sz="5400" smtClean="0">
                <a:solidFill>
                  <a:schemeClr val="bg1"/>
                </a:solidFill>
              </a:rPr>
              <a:t>CA</a:t>
            </a:r>
            <a:endParaRPr lang="en-US" sz="5400" dirty="0">
              <a:solidFill>
                <a:schemeClr val="bg1"/>
              </a:solidFill>
            </a:endParaRPr>
          </a:p>
        </p:txBody>
      </p:sp>
      <p:sp>
        <p:nvSpPr>
          <p:cNvPr id="16" name="TextBox 15"/>
          <p:cNvSpPr txBox="1"/>
          <p:nvPr/>
        </p:nvSpPr>
        <p:spPr>
          <a:xfrm>
            <a:off x="5328746" y="4947090"/>
            <a:ext cx="6051884" cy="2308324"/>
          </a:xfrm>
          <a:prstGeom prst="rect">
            <a:avLst/>
          </a:prstGeom>
          <a:noFill/>
        </p:spPr>
        <p:txBody>
          <a:bodyPr wrap="square" rtlCol="0">
            <a:spAutoFit/>
          </a:bodyPr>
          <a:lstStyle/>
          <a:p>
            <a:pPr marL="0" lvl="2"/>
            <a:r>
              <a:rPr lang="en-US" sz="3600" dirty="0" smtClean="0">
                <a:latin typeface="+mj-lt"/>
              </a:rPr>
              <a:t>- Do </a:t>
            </a:r>
            <a:r>
              <a:rPr lang="en-US" sz="3600" dirty="0">
                <a:latin typeface="+mj-lt"/>
              </a:rPr>
              <a:t>migratory colonies have higher pathogen levels than stationary </a:t>
            </a:r>
            <a:r>
              <a:rPr lang="en-US" sz="3600" dirty="0" smtClean="0">
                <a:latin typeface="+mj-lt"/>
              </a:rPr>
              <a:t>colonies? </a:t>
            </a:r>
            <a:endParaRPr lang="en-US" sz="3600" dirty="0">
              <a:latin typeface="+mj-lt"/>
            </a:endParaRPr>
          </a:p>
          <a:p>
            <a:endParaRPr lang="en-US" sz="3600" dirty="0">
              <a:latin typeface="+mj-lt"/>
            </a:endParaRPr>
          </a:p>
        </p:txBody>
      </p:sp>
    </p:spTree>
    <p:extLst>
      <p:ext uri="{BB962C8B-B14F-4D97-AF65-F5344CB8AC3E}">
        <p14:creationId xmlns:p14="http://schemas.microsoft.com/office/powerpoint/2010/main" val="980839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1.85185E-6 L -0.51315 -0.11273 " pathEditMode="relative" rAng="0" ptsTypes="AA">
                                      <p:cBhvr>
                                        <p:cTn id="14" dur="2000" fill="hold"/>
                                        <p:tgtEl>
                                          <p:spTgt spid="73"/>
                                        </p:tgtEl>
                                        <p:attrNameLst>
                                          <p:attrName>ppt_x</p:attrName>
                                          <p:attrName>ppt_y</p:attrName>
                                        </p:attrNameLst>
                                      </p:cBhvr>
                                      <p:rCtr x="-25664" y="-5648"/>
                                    </p:animMotion>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4" presetClass="path" presetSubtype="0" accel="50000" decel="50000" fill="hold" grpId="1" nodeType="clickEffect">
                                  <p:stCondLst>
                                    <p:cond delay="0"/>
                                  </p:stCondLst>
                                  <p:childTnLst>
                                    <p:animMotion origin="layout" path="M -0.00078 0.00115 L 0.13607 -0.15579 C 0.16445 -0.18936 0.20716 -0.20787 0.25208 -0.20787 C 0.30299 -0.20787 0.34401 -0.18936 0.3724 -0.15579 L 0.50951 0.00115 " pathEditMode="relative" rAng="0" ptsTypes="AAAAA">
                                      <p:cBhvr>
                                        <p:cTn id="22" dur="2500" fill="hold"/>
                                        <p:tgtEl>
                                          <p:spTgt spid="51"/>
                                        </p:tgtEl>
                                        <p:attrNameLst>
                                          <p:attrName>ppt_x</p:attrName>
                                          <p:attrName>ppt_y</p:attrName>
                                        </p:attrNameLst>
                                      </p:cBhvr>
                                      <p:rCtr x="25508" y="-10463"/>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73"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eesAlmondsMonke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67" y="410634"/>
            <a:ext cx="8077199" cy="6057900"/>
          </a:xfrm>
          <a:prstGeom prst="rect">
            <a:avLst/>
          </a:prstGeom>
        </p:spPr>
      </p:pic>
    </p:spTree>
    <p:extLst>
      <p:ext uri="{BB962C8B-B14F-4D97-AF65-F5344CB8AC3E}">
        <p14:creationId xmlns:p14="http://schemas.microsoft.com/office/powerpoint/2010/main" val="5503404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070" y="138573"/>
            <a:ext cx="11583745" cy="6719427"/>
          </a:xfrm>
          <a:prstGeom prst="rect">
            <a:avLst/>
          </a:prstGeom>
        </p:spPr>
      </p:pic>
      <p:sp>
        <p:nvSpPr>
          <p:cNvPr id="3" name="Donut 2"/>
          <p:cNvSpPr/>
          <p:nvPr/>
        </p:nvSpPr>
        <p:spPr>
          <a:xfrm>
            <a:off x="6186669" y="4398379"/>
            <a:ext cx="2951544" cy="729206"/>
          </a:xfrm>
          <a:prstGeom prst="donut">
            <a:avLst>
              <a:gd name="adj" fmla="val 327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5822687" y="982496"/>
            <a:ext cx="5281464" cy="523220"/>
          </a:xfrm>
          <a:prstGeom prst="rect">
            <a:avLst/>
          </a:prstGeom>
          <a:noFill/>
        </p:spPr>
        <p:txBody>
          <a:bodyPr wrap="none" rtlCol="0">
            <a:spAutoFit/>
          </a:bodyPr>
          <a:lstStyle/>
          <a:p>
            <a:r>
              <a:rPr lang="en-US" sz="2800" dirty="0" err="1" smtClean="0"/>
              <a:t>www.experiment.com</a:t>
            </a:r>
            <a:r>
              <a:rPr lang="en-US" sz="2800" dirty="0" smtClean="0"/>
              <a:t>/beekeeping</a:t>
            </a:r>
            <a:endParaRPr lang="en-US" sz="2800" dirty="0"/>
          </a:p>
        </p:txBody>
      </p:sp>
    </p:spTree>
    <p:extLst>
      <p:ext uri="{BB962C8B-B14F-4D97-AF65-F5344CB8AC3E}">
        <p14:creationId xmlns:p14="http://schemas.microsoft.com/office/powerpoint/2010/main" val="1951725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Do migratory colonies have higher pathogen levels than stationary colonies?</a:t>
            </a:r>
            <a:endParaRPr lang="en-US" dirty="0"/>
          </a:p>
        </p:txBody>
      </p:sp>
      <p:sp>
        <p:nvSpPr>
          <p:cNvPr id="4" name="TextBox 3"/>
          <p:cNvSpPr txBox="1"/>
          <p:nvPr/>
        </p:nvSpPr>
        <p:spPr>
          <a:xfrm>
            <a:off x="706869" y="730881"/>
            <a:ext cx="3038512" cy="707886"/>
          </a:xfrm>
          <a:prstGeom prst="rect">
            <a:avLst/>
          </a:prstGeom>
          <a:noFill/>
        </p:spPr>
        <p:txBody>
          <a:bodyPr wrap="none" rtlCol="0">
            <a:spAutoFit/>
          </a:bodyPr>
          <a:lstStyle/>
          <a:p>
            <a:r>
              <a:rPr lang="en-US" sz="4000" u="sng" dirty="0" smtClean="0">
                <a:latin typeface="+mj-lt"/>
              </a:rPr>
              <a:t>Part I:</a:t>
            </a:r>
            <a:r>
              <a:rPr lang="en-US" sz="4000" dirty="0" smtClean="0">
                <a:latin typeface="+mj-lt"/>
              </a:rPr>
              <a:t> Results </a:t>
            </a:r>
            <a:endParaRPr lang="en-US" b="1" dirty="0">
              <a:latin typeface="+mj-lt"/>
            </a:endParaRPr>
          </a:p>
        </p:txBody>
      </p:sp>
    </p:spTree>
    <p:extLst>
      <p:ext uri="{BB962C8B-B14F-4D97-AF65-F5344CB8AC3E}">
        <p14:creationId xmlns:p14="http://schemas.microsoft.com/office/powerpoint/2010/main" val="37550504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a:latin typeface="+mj-lt"/>
              </a:rPr>
              <a:t> </a:t>
            </a:r>
            <a:r>
              <a:rPr lang="en-US" sz="4000" dirty="0" smtClean="0">
                <a:latin typeface="+mj-lt"/>
              </a:rPr>
              <a:t>Frames of Bees</a:t>
            </a:r>
            <a:endParaRPr lang="en-US" b="1" dirty="0">
              <a:latin typeface="+mj-lt"/>
            </a:endParaRPr>
          </a:p>
        </p:txBody>
      </p:sp>
      <p:pic>
        <p:nvPicPr>
          <p:cNvPr id="6" name="Picture 5" descr="Screen Shot 2017-07-07 at 4.23.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5208" y="2273794"/>
            <a:ext cx="3856792" cy="2950108"/>
          </a:xfrm>
          <a:prstGeom prst="rect">
            <a:avLst/>
          </a:prstGeom>
        </p:spPr>
      </p:pic>
      <p:pic>
        <p:nvPicPr>
          <p:cNvPr id="7" name="Picture 6" descr="Screen Shot 2017-07-07 at 4.23.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201" y="2273794"/>
            <a:ext cx="3748405" cy="3018294"/>
          </a:xfrm>
          <a:prstGeom prst="rect">
            <a:avLst/>
          </a:prstGeom>
        </p:spPr>
      </p:pic>
      <p:pic>
        <p:nvPicPr>
          <p:cNvPr id="8" name="Picture 7"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00" y="2273794"/>
            <a:ext cx="3830665" cy="2987145"/>
          </a:xfrm>
          <a:prstGeom prst="rect">
            <a:avLst/>
          </a:prstGeom>
        </p:spPr>
      </p:pic>
      <p:sp>
        <p:nvSpPr>
          <p:cNvPr id="9" name="TextBox 8"/>
          <p:cNvSpPr txBox="1"/>
          <p:nvPr/>
        </p:nvSpPr>
        <p:spPr>
          <a:xfrm>
            <a:off x="8187215" y="6417734"/>
            <a:ext cx="4004785" cy="369332"/>
          </a:xfrm>
          <a:prstGeom prst="rect">
            <a:avLst/>
          </a:prstGeom>
          <a:noFill/>
        </p:spPr>
        <p:txBody>
          <a:bodyPr wrap="none" rtlCol="0">
            <a:spAutoFit/>
          </a:bodyPr>
          <a:lstStyle/>
          <a:p>
            <a:r>
              <a:rPr lang="en-US" dirty="0" smtClean="0"/>
              <a:t>BIP Tech Transfer Team Protocol Manual</a:t>
            </a:r>
            <a:endParaRPr lang="en-US" dirty="0"/>
          </a:p>
        </p:txBody>
      </p:sp>
    </p:spTree>
    <p:extLst>
      <p:ext uri="{BB962C8B-B14F-4D97-AF65-F5344CB8AC3E}">
        <p14:creationId xmlns:p14="http://schemas.microsoft.com/office/powerpoint/2010/main" val="10247407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a:latin typeface="+mj-lt"/>
              </a:rPr>
              <a:t> </a:t>
            </a:r>
            <a:r>
              <a:rPr lang="en-US" sz="4000" dirty="0" smtClean="0">
                <a:latin typeface="+mj-lt"/>
              </a:rPr>
              <a:t>Frames of Bees</a:t>
            </a:r>
            <a:endParaRPr lang="en-US" b="1" dirty="0">
              <a:latin typeface="+mj-lt"/>
            </a:endParaRPr>
          </a:p>
        </p:txBody>
      </p:sp>
      <p:pic>
        <p:nvPicPr>
          <p:cNvPr id="2" name="Picture 1" descr="Exp1_FO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99" y="1610783"/>
            <a:ext cx="6743699" cy="4842697"/>
          </a:xfrm>
          <a:prstGeom prst="rect">
            <a:avLst/>
          </a:prstGeom>
        </p:spPr>
      </p:pic>
      <p:pic>
        <p:nvPicPr>
          <p:cNvPr id="6" name="Picture 5"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634" y="387287"/>
            <a:ext cx="2353131" cy="1834967"/>
          </a:xfrm>
          <a:prstGeom prst="rect">
            <a:avLst/>
          </a:prstGeom>
        </p:spPr>
      </p:pic>
    </p:spTree>
    <p:extLst>
      <p:ext uri="{BB962C8B-B14F-4D97-AF65-F5344CB8AC3E}">
        <p14:creationId xmlns:p14="http://schemas.microsoft.com/office/powerpoint/2010/main" val="31319913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8741930"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Brood Pattern </a:t>
            </a:r>
            <a:endParaRPr lang="en-US" b="1" dirty="0">
              <a:latin typeface="+mj-lt"/>
            </a:endParaRPr>
          </a:p>
        </p:txBody>
      </p:sp>
      <p:pic>
        <p:nvPicPr>
          <p:cNvPr id="5" name="Picture 4" descr="Screen Shot 2017-07-07 at 4.1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69" y="1678198"/>
            <a:ext cx="4691592" cy="2421467"/>
          </a:xfrm>
          <a:prstGeom prst="rect">
            <a:avLst/>
          </a:prstGeom>
        </p:spPr>
      </p:pic>
      <p:pic>
        <p:nvPicPr>
          <p:cNvPr id="6" name="Picture 5" descr="Screen Shot 2017-07-07 at 4.1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350" y="4406900"/>
            <a:ext cx="4793864" cy="2451100"/>
          </a:xfrm>
          <a:prstGeom prst="rect">
            <a:avLst/>
          </a:prstGeom>
        </p:spPr>
      </p:pic>
      <p:pic>
        <p:nvPicPr>
          <p:cNvPr id="7" name="Picture 6" descr="Screen Shot 2017-07-07 at 4.18.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266" y="1678198"/>
            <a:ext cx="4804833" cy="2563601"/>
          </a:xfrm>
          <a:prstGeom prst="rect">
            <a:avLst/>
          </a:prstGeom>
        </p:spPr>
      </p:pic>
      <p:sp>
        <p:nvSpPr>
          <p:cNvPr id="8" name="TextBox 7"/>
          <p:cNvSpPr txBox="1"/>
          <p:nvPr/>
        </p:nvSpPr>
        <p:spPr>
          <a:xfrm>
            <a:off x="8187215" y="6417734"/>
            <a:ext cx="4004785" cy="369332"/>
          </a:xfrm>
          <a:prstGeom prst="rect">
            <a:avLst/>
          </a:prstGeom>
          <a:noFill/>
        </p:spPr>
        <p:txBody>
          <a:bodyPr wrap="none" rtlCol="0">
            <a:spAutoFit/>
          </a:bodyPr>
          <a:lstStyle/>
          <a:p>
            <a:r>
              <a:rPr lang="en-US" dirty="0" smtClean="0"/>
              <a:t>BIP Tech Transfer Team Protocol Manual</a:t>
            </a:r>
            <a:endParaRPr lang="en-US" dirty="0"/>
          </a:p>
        </p:txBody>
      </p:sp>
    </p:spTree>
    <p:extLst>
      <p:ext uri="{BB962C8B-B14F-4D97-AF65-F5344CB8AC3E}">
        <p14:creationId xmlns:p14="http://schemas.microsoft.com/office/powerpoint/2010/main" val="2233305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8741930"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Brood Pattern </a:t>
            </a:r>
            <a:endParaRPr lang="en-US" b="1" dirty="0">
              <a:latin typeface="+mj-lt"/>
            </a:endParaRPr>
          </a:p>
        </p:txBody>
      </p:sp>
      <p:pic>
        <p:nvPicPr>
          <p:cNvPr id="2" name="Picture 1" descr="Exp1_BroodPa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348" y="1438767"/>
            <a:ext cx="7005451" cy="5030663"/>
          </a:xfrm>
          <a:prstGeom prst="rect">
            <a:avLst/>
          </a:prstGeom>
        </p:spPr>
      </p:pic>
      <p:pic>
        <p:nvPicPr>
          <p:cNvPr id="7" name="Picture 6" descr="Screen Shot 2017-07-07 at 4.1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6" y="450595"/>
            <a:ext cx="3704166" cy="1976344"/>
          </a:xfrm>
          <a:prstGeom prst="rect">
            <a:avLst/>
          </a:prstGeom>
        </p:spPr>
      </p:pic>
    </p:spTree>
    <p:extLst>
      <p:ext uri="{BB962C8B-B14F-4D97-AF65-F5344CB8AC3E}">
        <p14:creationId xmlns:p14="http://schemas.microsoft.com/office/powerpoint/2010/main" val="1412209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9639398"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err="1" smtClean="0">
                <a:latin typeface="+mj-lt"/>
              </a:rPr>
              <a:t>Varroa</a:t>
            </a:r>
            <a:r>
              <a:rPr lang="en-US" sz="4000" dirty="0" smtClean="0">
                <a:latin typeface="+mj-lt"/>
              </a:rPr>
              <a:t> load </a:t>
            </a:r>
            <a:endParaRPr lang="en-US" b="1" dirty="0">
              <a:latin typeface="+mj-lt"/>
            </a:endParaRPr>
          </a:p>
        </p:txBody>
      </p:sp>
      <p:pic>
        <p:nvPicPr>
          <p:cNvPr id="2" name="Picture 1" descr="Exp1_Varroa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568" y="1438767"/>
            <a:ext cx="7387166" cy="53047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746" y="3060128"/>
            <a:ext cx="2179638" cy="1449459"/>
          </a:xfrm>
          <a:prstGeom prst="rect">
            <a:avLst/>
          </a:prstGeom>
        </p:spPr>
      </p:pic>
    </p:spTree>
    <p:extLst>
      <p:ext uri="{BB962C8B-B14F-4D97-AF65-F5344CB8AC3E}">
        <p14:creationId xmlns:p14="http://schemas.microsoft.com/office/powerpoint/2010/main" val="2233305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Deformed Wing Virus Prevalence </a:t>
            </a:r>
            <a:endParaRPr lang="en-US" b="1" dirty="0">
              <a:latin typeface="+mj-lt"/>
            </a:endParaRPr>
          </a:p>
        </p:txBody>
      </p:sp>
      <p:pic>
        <p:nvPicPr>
          <p:cNvPr id="2" name="Picture 1" descr="Exp1_DWV_Prev.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167" y="1438767"/>
            <a:ext cx="7031566" cy="50494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Tree>
    <p:extLst>
      <p:ext uri="{BB962C8B-B14F-4D97-AF65-F5344CB8AC3E}">
        <p14:creationId xmlns:p14="http://schemas.microsoft.com/office/powerpoint/2010/main" val="159475495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Deformed Wing Virus Load</a:t>
            </a:r>
            <a:endParaRPr lang="en-US" b="1" dirty="0">
              <a:latin typeface="+mj-lt"/>
            </a:endParaRPr>
          </a:p>
        </p:txBody>
      </p:sp>
      <p:pic>
        <p:nvPicPr>
          <p:cNvPr id="5" name="Picture 4" descr="Exp1_DWV_loa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0" y="1438767"/>
            <a:ext cx="7145684" cy="51313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97" y="2973516"/>
            <a:ext cx="2179638" cy="1560621"/>
          </a:xfrm>
          <a:prstGeom prst="rect">
            <a:avLst/>
          </a:prstGeom>
        </p:spPr>
      </p:pic>
    </p:spTree>
    <p:extLst>
      <p:ext uri="{BB962C8B-B14F-4D97-AF65-F5344CB8AC3E}">
        <p14:creationId xmlns:p14="http://schemas.microsoft.com/office/powerpoint/2010/main" val="20198648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10350598"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Black Queen Cell Virus Load </a:t>
            </a:r>
            <a:endParaRPr lang="en-US" b="1" dirty="0">
              <a:latin typeface="+mj-lt"/>
            </a:endParaRPr>
          </a:p>
        </p:txBody>
      </p:sp>
      <p:pic>
        <p:nvPicPr>
          <p:cNvPr id="2" name="Picture 1" descr="Exp1_BQC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567" y="1650503"/>
            <a:ext cx="7251700" cy="5207497"/>
          </a:xfrm>
          <a:prstGeom prst="rect">
            <a:avLst/>
          </a:prstGeom>
        </p:spPr>
      </p:pic>
      <p:pic>
        <p:nvPicPr>
          <p:cNvPr id="5" name="Picture 4" descr="BQCVIMG_1517-396x6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23" y="2235199"/>
            <a:ext cx="1834179" cy="3149601"/>
          </a:xfrm>
          <a:prstGeom prst="rect">
            <a:avLst/>
          </a:prstGeom>
        </p:spPr>
      </p:pic>
    </p:spTree>
    <p:extLst>
      <p:ext uri="{BB962C8B-B14F-4D97-AF65-F5344CB8AC3E}">
        <p14:creationId xmlns:p14="http://schemas.microsoft.com/office/powerpoint/2010/main" val="22333052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1420" y="1412895"/>
            <a:ext cx="10936706" cy="3785652"/>
          </a:xfrm>
          <a:prstGeom prst="rect">
            <a:avLst/>
          </a:prstGeom>
          <a:noFill/>
        </p:spPr>
        <p:txBody>
          <a:bodyPr wrap="square" rtlCol="0">
            <a:spAutoFit/>
          </a:bodyPr>
          <a:lstStyle/>
          <a:p>
            <a:r>
              <a:rPr lang="en-US" sz="4000" dirty="0" smtClean="0"/>
              <a:t>Compared to Stationary hives Migratory hives had:</a:t>
            </a:r>
          </a:p>
          <a:p>
            <a:pPr marL="571500" indent="-571500">
              <a:buFont typeface="Arial"/>
              <a:buChar char="•"/>
            </a:pPr>
            <a:r>
              <a:rPr lang="en-US" sz="4000" dirty="0" smtClean="0"/>
              <a:t>	Fewer </a:t>
            </a:r>
            <a:r>
              <a:rPr lang="en-US" sz="4000" dirty="0"/>
              <a:t>f</a:t>
            </a:r>
            <a:r>
              <a:rPr lang="en-US" sz="4000" dirty="0" smtClean="0"/>
              <a:t>rames of bees</a:t>
            </a:r>
          </a:p>
          <a:p>
            <a:pPr marL="571500" indent="-571500">
              <a:buFont typeface="Arial"/>
              <a:buChar char="•"/>
            </a:pPr>
            <a:r>
              <a:rPr lang="en-US" sz="4000" dirty="0" smtClean="0"/>
              <a:t>	Lower </a:t>
            </a:r>
            <a:r>
              <a:rPr lang="en-US" sz="4000" dirty="0" err="1" smtClean="0"/>
              <a:t>Varroa</a:t>
            </a:r>
            <a:r>
              <a:rPr lang="en-US" sz="4000" dirty="0" smtClean="0"/>
              <a:t> loads</a:t>
            </a:r>
          </a:p>
          <a:p>
            <a:pPr marL="571500" indent="-571500">
              <a:buFont typeface="Arial"/>
              <a:buChar char="•"/>
            </a:pPr>
            <a:r>
              <a:rPr lang="en-US" sz="4000" dirty="0" smtClean="0"/>
              <a:t>	Higher BQCV loads</a:t>
            </a:r>
          </a:p>
          <a:p>
            <a:pPr marL="571500" indent="-571500">
              <a:buFont typeface="Arial"/>
              <a:buChar char="•"/>
            </a:pPr>
            <a:r>
              <a:rPr lang="en-US" sz="4000" dirty="0"/>
              <a:t>	</a:t>
            </a:r>
            <a:r>
              <a:rPr lang="en-US" sz="4000" dirty="0" smtClean="0"/>
              <a:t>Similar brood pattern and DWV load</a:t>
            </a:r>
            <a:endParaRPr lang="en-US" sz="4000" dirty="0"/>
          </a:p>
          <a:p>
            <a:pPr marL="285750" indent="-285750">
              <a:buFont typeface="Arial" charset="0"/>
              <a:buChar char="•"/>
            </a:pPr>
            <a:endParaRPr lang="en-US" sz="4000" dirty="0"/>
          </a:p>
        </p:txBody>
      </p:sp>
      <p:sp>
        <p:nvSpPr>
          <p:cNvPr id="9" name="Title 3"/>
          <p:cNvSpPr>
            <a:spLocks noGrp="1"/>
          </p:cNvSpPr>
          <p:nvPr>
            <p:ph type="title"/>
          </p:nvPr>
        </p:nvSpPr>
        <p:spPr>
          <a:xfrm>
            <a:off x="838200" y="87332"/>
            <a:ext cx="10515600" cy="1325563"/>
          </a:xfrm>
        </p:spPr>
        <p:txBody>
          <a:bodyPr>
            <a:normAutofit/>
          </a:bodyPr>
          <a:lstStyle/>
          <a:p>
            <a:pPr algn="ctr"/>
            <a:r>
              <a:rPr lang="en-US" sz="7200" dirty="0" smtClean="0"/>
              <a:t>Part 1: Conclusions</a:t>
            </a:r>
            <a:endParaRPr lang="en-US" sz="7200" dirty="0"/>
          </a:p>
        </p:txBody>
      </p:sp>
    </p:spTree>
    <p:extLst>
      <p:ext uri="{BB962C8B-B14F-4D97-AF65-F5344CB8AC3E}">
        <p14:creationId xmlns:p14="http://schemas.microsoft.com/office/powerpoint/2010/main" val="26715443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2452" y="87332"/>
            <a:ext cx="10515600" cy="1325563"/>
          </a:xfrm>
        </p:spPr>
        <p:txBody>
          <a:bodyPr>
            <a:normAutofit/>
          </a:bodyPr>
          <a:lstStyle/>
          <a:p>
            <a:pPr algn="ctr"/>
            <a:r>
              <a:rPr lang="en-US" sz="7200" dirty="0" smtClean="0"/>
              <a:t>Acknowledgments</a:t>
            </a:r>
            <a:endParaRPr lang="en-US" sz="7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619" y="1428606"/>
            <a:ext cx="2558716" cy="236681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785" y="1736381"/>
            <a:ext cx="4597065" cy="87563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205" y="4702009"/>
            <a:ext cx="4312568" cy="169422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670" y="4225884"/>
            <a:ext cx="2348613" cy="2280207"/>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r="38339"/>
          <a:stretch/>
        </p:blipFill>
        <p:spPr>
          <a:xfrm>
            <a:off x="7212339" y="3199570"/>
            <a:ext cx="4629282" cy="1160273"/>
          </a:xfrm>
          <a:prstGeom prst="rect">
            <a:avLst/>
          </a:prstGeom>
        </p:spPr>
      </p:pic>
      <p:sp>
        <p:nvSpPr>
          <p:cNvPr id="3" name="TextBox 2"/>
          <p:cNvSpPr txBox="1"/>
          <p:nvPr/>
        </p:nvSpPr>
        <p:spPr>
          <a:xfrm>
            <a:off x="962452" y="2882516"/>
            <a:ext cx="2492990" cy="1846659"/>
          </a:xfrm>
          <a:prstGeom prst="rect">
            <a:avLst/>
          </a:prstGeom>
          <a:noFill/>
        </p:spPr>
        <p:txBody>
          <a:bodyPr wrap="none" rtlCol="0">
            <a:spAutoFit/>
          </a:bodyPr>
          <a:lstStyle/>
          <a:p>
            <a:pPr marL="285750" indent="-285750">
              <a:buFont typeface="Arial"/>
              <a:buChar char="•"/>
            </a:pPr>
            <a:r>
              <a:rPr lang="en-US" sz="2400" dirty="0" smtClean="0"/>
              <a:t>Kendall </a:t>
            </a:r>
            <a:r>
              <a:rPr lang="en-US" sz="2400" dirty="0" err="1" smtClean="0"/>
              <a:t>Eppley</a:t>
            </a:r>
            <a:endParaRPr lang="en-US" sz="2400" dirty="0" smtClean="0"/>
          </a:p>
          <a:p>
            <a:pPr marL="285750" indent="-285750">
              <a:buFont typeface="Arial"/>
              <a:buChar char="•"/>
            </a:pPr>
            <a:r>
              <a:rPr lang="en-US" sz="2400" dirty="0" smtClean="0"/>
              <a:t>Greer </a:t>
            </a:r>
            <a:r>
              <a:rPr lang="en-US" sz="2400" dirty="0" err="1" smtClean="0"/>
              <a:t>Sargeant</a:t>
            </a:r>
            <a:endParaRPr lang="en-US" sz="2400" dirty="0" smtClean="0"/>
          </a:p>
          <a:p>
            <a:pPr marL="285750" indent="-285750">
              <a:buFont typeface="Arial"/>
              <a:buChar char="•"/>
            </a:pPr>
            <a:r>
              <a:rPr lang="en-US" sz="2400" dirty="0" smtClean="0"/>
              <a:t>Nora </a:t>
            </a:r>
            <a:r>
              <a:rPr lang="en-US" sz="2400" dirty="0" err="1" smtClean="0"/>
              <a:t>Keathley</a:t>
            </a:r>
            <a:endParaRPr lang="en-US" sz="2400" dirty="0" smtClean="0"/>
          </a:p>
          <a:p>
            <a:pPr marL="285750" indent="-285750">
              <a:buFont typeface="Arial"/>
              <a:buChar char="•"/>
            </a:pPr>
            <a:r>
              <a:rPr lang="en-US" sz="2400" dirty="0" err="1" smtClean="0"/>
              <a:t>Gracia</a:t>
            </a:r>
            <a:r>
              <a:rPr lang="en-US" sz="2400" dirty="0" smtClean="0"/>
              <a:t> </a:t>
            </a:r>
            <a:r>
              <a:rPr lang="en-US" sz="2400" dirty="0" err="1" smtClean="0"/>
              <a:t>Archeson</a:t>
            </a:r>
            <a:endParaRPr lang="en-US" sz="2400" dirty="0" smtClean="0"/>
          </a:p>
          <a:p>
            <a:r>
              <a:rPr lang="en-US" dirty="0" smtClean="0"/>
              <a:t> </a:t>
            </a:r>
            <a:endParaRPr lang="en-US" dirty="0"/>
          </a:p>
        </p:txBody>
      </p:sp>
    </p:spTree>
    <p:extLst>
      <p:ext uri="{BB962C8B-B14F-4D97-AF65-F5344CB8AC3E}">
        <p14:creationId xmlns:p14="http://schemas.microsoft.com/office/powerpoint/2010/main" val="18118701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09" y="1224317"/>
            <a:ext cx="11512981" cy="5038724"/>
          </a:xfrm>
          <a:prstGeom prst="rect">
            <a:avLst/>
          </a:prstGeom>
        </p:spPr>
      </p:pic>
      <p:sp>
        <p:nvSpPr>
          <p:cNvPr id="20" name="TextBox 19"/>
          <p:cNvSpPr txBox="1"/>
          <p:nvPr/>
        </p:nvSpPr>
        <p:spPr>
          <a:xfrm>
            <a:off x="0" y="32267"/>
            <a:ext cx="12192000" cy="1323439"/>
          </a:xfrm>
          <a:prstGeom prst="rect">
            <a:avLst/>
          </a:prstGeom>
          <a:noFill/>
        </p:spPr>
        <p:txBody>
          <a:bodyPr wrap="square" rtlCol="0">
            <a:spAutoFit/>
          </a:bodyPr>
          <a:lstStyle/>
          <a:p>
            <a:pPr algn="ctr"/>
            <a:r>
              <a:rPr lang="en-US" sz="4000" dirty="0" smtClean="0">
                <a:latin typeface="+mj-lt"/>
              </a:rPr>
              <a:t>Experimental Design for Migratory/Stationary Honey Bee Experiment </a:t>
            </a:r>
            <a:r>
              <a:rPr lang="en-US" sz="4000" u="sng" dirty="0" smtClean="0">
                <a:latin typeface="+mj-lt"/>
              </a:rPr>
              <a:t>Part II</a:t>
            </a:r>
            <a:r>
              <a:rPr lang="en-US" sz="4000" dirty="0" smtClean="0">
                <a:latin typeface="+mj-lt"/>
              </a:rPr>
              <a:t> </a:t>
            </a:r>
            <a:endParaRPr lang="en-US" sz="4000" dirty="0">
              <a:latin typeface="+mj-lt"/>
            </a:endParaRPr>
          </a:p>
        </p:txBody>
      </p:sp>
      <p:sp>
        <p:nvSpPr>
          <p:cNvPr id="51" name="Rectangle 50"/>
          <p:cNvSpPr/>
          <p:nvPr/>
        </p:nvSpPr>
        <p:spPr>
          <a:xfrm>
            <a:off x="8904121" y="2407411"/>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Exposed Group</a:t>
            </a:r>
          </a:p>
        </p:txBody>
      </p:sp>
      <p:sp>
        <p:nvSpPr>
          <p:cNvPr id="72" name="Rectangle 71"/>
          <p:cNvSpPr/>
          <p:nvPr/>
        </p:nvSpPr>
        <p:spPr>
          <a:xfrm>
            <a:off x="3980399" y="2764897"/>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Stationary </a:t>
            </a:r>
            <a:r>
              <a:rPr lang="en-US" b="1" dirty="0" smtClean="0">
                <a:solidFill>
                  <a:sysClr val="windowText" lastClr="000000"/>
                </a:solidFill>
              </a:rPr>
              <a:t>Group</a:t>
            </a:r>
          </a:p>
          <a:p>
            <a:pPr algn="ctr"/>
            <a:r>
              <a:rPr lang="en-US" b="1" dirty="0" smtClean="0">
                <a:solidFill>
                  <a:sysClr val="windowText" lastClr="000000"/>
                </a:solidFill>
              </a:rPr>
              <a:t>(Control)</a:t>
            </a:r>
            <a:endParaRPr lang="en-US" b="1" dirty="0" smtClean="0">
              <a:solidFill>
                <a:sysClr val="windowText" lastClr="000000"/>
              </a:solidFill>
            </a:endParaRPr>
          </a:p>
        </p:txBody>
      </p:sp>
      <p:sp>
        <p:nvSpPr>
          <p:cNvPr id="73" name="Rectangle 72"/>
          <p:cNvSpPr/>
          <p:nvPr/>
        </p:nvSpPr>
        <p:spPr>
          <a:xfrm>
            <a:off x="1691827" y="4185235"/>
            <a:ext cx="1335779" cy="965567"/>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15" name="TextBox 14"/>
          <p:cNvSpPr txBox="1"/>
          <p:nvPr/>
        </p:nvSpPr>
        <p:spPr>
          <a:xfrm>
            <a:off x="6095999" y="2080878"/>
            <a:ext cx="2398986" cy="1323439"/>
          </a:xfrm>
          <a:prstGeom prst="rect">
            <a:avLst/>
          </a:prstGeom>
          <a:noFill/>
        </p:spPr>
        <p:txBody>
          <a:bodyPr wrap="square" rtlCol="0">
            <a:spAutoFit/>
          </a:bodyPr>
          <a:lstStyle/>
          <a:p>
            <a:r>
              <a:rPr lang="en-US" sz="8000" dirty="0" smtClean="0">
                <a:solidFill>
                  <a:schemeClr val="bg1"/>
                </a:solidFill>
              </a:rPr>
              <a:t>NC</a:t>
            </a:r>
            <a:endParaRPr lang="en-US" sz="8000" dirty="0">
              <a:solidFill>
                <a:schemeClr val="bg1"/>
              </a:solidFill>
            </a:endParaRPr>
          </a:p>
        </p:txBody>
      </p:sp>
      <p:sp>
        <p:nvSpPr>
          <p:cNvPr id="76" name="TextBox 75"/>
          <p:cNvSpPr txBox="1"/>
          <p:nvPr/>
        </p:nvSpPr>
        <p:spPr>
          <a:xfrm>
            <a:off x="896605" y="1619213"/>
            <a:ext cx="1268018" cy="923330"/>
          </a:xfrm>
          <a:prstGeom prst="rect">
            <a:avLst/>
          </a:prstGeom>
          <a:noFill/>
        </p:spPr>
        <p:txBody>
          <a:bodyPr wrap="square" rtlCol="0">
            <a:spAutoFit/>
          </a:bodyPr>
          <a:lstStyle/>
          <a:p>
            <a:r>
              <a:rPr lang="en-US" sz="5400" dirty="0" smtClean="0">
                <a:solidFill>
                  <a:schemeClr val="bg1"/>
                </a:solidFill>
              </a:rPr>
              <a:t>CA</a:t>
            </a:r>
            <a:endParaRPr lang="en-US" sz="5400" dirty="0">
              <a:solidFill>
                <a:schemeClr val="bg1"/>
              </a:solidFill>
            </a:endParaRPr>
          </a:p>
        </p:txBody>
      </p:sp>
      <p:sp>
        <p:nvSpPr>
          <p:cNvPr id="9" name="Circular Arrow 8"/>
          <p:cNvSpPr/>
          <p:nvPr/>
        </p:nvSpPr>
        <p:spPr>
          <a:xfrm rot="16599656">
            <a:off x="7881641" y="2388049"/>
            <a:ext cx="1566197" cy="1891504"/>
          </a:xfrm>
          <a:prstGeom prst="circularArrow">
            <a:avLst>
              <a:gd name="adj1" fmla="val 12500"/>
              <a:gd name="adj2" fmla="val 879903"/>
              <a:gd name="adj3" fmla="val 20457681"/>
              <a:gd name="adj4" fmla="val 12559328"/>
              <a:gd name="adj5" fmla="val 1792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1395663" y="5551232"/>
            <a:ext cx="6677526" cy="1077218"/>
          </a:xfrm>
          <a:prstGeom prst="rect">
            <a:avLst/>
          </a:prstGeom>
          <a:noFill/>
        </p:spPr>
        <p:txBody>
          <a:bodyPr wrap="square" rtlCol="0">
            <a:spAutoFit/>
          </a:bodyPr>
          <a:lstStyle/>
          <a:p>
            <a:r>
              <a:rPr lang="en-US" sz="3200" dirty="0" smtClean="0">
                <a:latin typeface="+mj-lt"/>
              </a:rPr>
              <a:t>- Can </a:t>
            </a:r>
            <a:r>
              <a:rPr lang="en-US" sz="3200" dirty="0">
                <a:latin typeface="+mj-lt"/>
              </a:rPr>
              <a:t>migratory colonies infect </a:t>
            </a:r>
            <a:r>
              <a:rPr lang="en-US" sz="3200" dirty="0" smtClean="0">
                <a:latin typeface="+mj-lt"/>
              </a:rPr>
              <a:t>colonies </a:t>
            </a:r>
            <a:r>
              <a:rPr lang="en-US" sz="3200" dirty="0">
                <a:latin typeface="+mj-lt"/>
              </a:rPr>
              <a:t>upon their </a:t>
            </a:r>
            <a:r>
              <a:rPr lang="en-US" sz="3200" dirty="0" smtClean="0">
                <a:latin typeface="+mj-lt"/>
              </a:rPr>
              <a:t>return?</a:t>
            </a:r>
            <a:endParaRPr lang="en-US" sz="3200" dirty="0">
              <a:latin typeface="+mj-lt"/>
            </a:endParaRPr>
          </a:p>
        </p:txBody>
      </p:sp>
    </p:spTree>
    <p:extLst>
      <p:ext uri="{BB962C8B-B14F-4D97-AF65-F5344CB8AC3E}">
        <p14:creationId xmlns:p14="http://schemas.microsoft.com/office/powerpoint/2010/main" val="710367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55821 -0.1368 " pathEditMode="relative" ptsTypes="AA">
                                      <p:cBhvr>
                                        <p:cTn id="6" dur="2000" fill="hold"/>
                                        <p:tgtEl>
                                          <p:spTgt spid="7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a:t>
            </a:r>
            <a:r>
              <a:rPr lang="en-US" dirty="0"/>
              <a:t>Can migratory colonies infect </a:t>
            </a:r>
            <a:r>
              <a:rPr lang="en-US" dirty="0" smtClean="0"/>
              <a:t>stationary colonies </a:t>
            </a:r>
            <a:r>
              <a:rPr lang="en-US" dirty="0"/>
              <a:t>upon their return?</a:t>
            </a:r>
            <a:endParaRPr lang="en-US" dirty="0"/>
          </a:p>
        </p:txBody>
      </p:sp>
      <p:sp>
        <p:nvSpPr>
          <p:cNvPr id="4" name="TextBox 3"/>
          <p:cNvSpPr txBox="1"/>
          <p:nvPr/>
        </p:nvSpPr>
        <p:spPr>
          <a:xfrm>
            <a:off x="706869" y="730881"/>
            <a:ext cx="3038512" cy="707886"/>
          </a:xfrm>
          <a:prstGeom prst="rect">
            <a:avLst/>
          </a:prstGeom>
          <a:noFill/>
        </p:spPr>
        <p:txBody>
          <a:bodyPr wrap="none" rtlCol="0">
            <a:spAutoFit/>
          </a:bodyPr>
          <a:lstStyle/>
          <a:p>
            <a:r>
              <a:rPr lang="en-US" sz="4000" u="sng" dirty="0" smtClean="0">
                <a:latin typeface="+mj-lt"/>
              </a:rPr>
              <a:t>Part I:</a:t>
            </a:r>
            <a:r>
              <a:rPr lang="en-US" sz="4000" dirty="0" smtClean="0">
                <a:latin typeface="+mj-lt"/>
              </a:rPr>
              <a:t> Results </a:t>
            </a:r>
            <a:endParaRPr lang="en-US" b="1" dirty="0">
              <a:latin typeface="+mj-lt"/>
            </a:endParaRPr>
          </a:p>
        </p:txBody>
      </p:sp>
    </p:spTree>
    <p:extLst>
      <p:ext uri="{BB962C8B-B14F-4D97-AF65-F5344CB8AC3E}">
        <p14:creationId xmlns:p14="http://schemas.microsoft.com/office/powerpoint/2010/main" val="16283522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9639398" cy="707886"/>
          </a:xfrm>
          <a:prstGeom prst="rect">
            <a:avLst/>
          </a:prstGeom>
          <a:noFill/>
        </p:spPr>
        <p:txBody>
          <a:bodyPr wrap="square" rtlCol="0">
            <a:spAutoFit/>
          </a:bodyPr>
          <a:lstStyle/>
          <a:p>
            <a:r>
              <a:rPr lang="en-US" sz="4000" u="sng" dirty="0" smtClean="0">
                <a:latin typeface="+mj-lt"/>
              </a:rPr>
              <a:t>Part 2:</a:t>
            </a:r>
            <a:r>
              <a:rPr lang="en-US" sz="4000" dirty="0" smtClean="0">
                <a:latin typeface="+mj-lt"/>
              </a:rPr>
              <a:t> Results 		</a:t>
            </a:r>
            <a:r>
              <a:rPr lang="en-US" sz="4000" dirty="0" err="1" smtClean="0">
                <a:latin typeface="+mj-lt"/>
              </a:rPr>
              <a:t>Varroa</a:t>
            </a:r>
            <a:r>
              <a:rPr lang="en-US" sz="4000" dirty="0" smtClean="0">
                <a:latin typeface="+mj-lt"/>
              </a:rPr>
              <a:t> load </a:t>
            </a:r>
            <a:endParaRPr lang="en-US" b="1" dirty="0">
              <a:latin typeface="+mj-lt"/>
            </a:endParaRPr>
          </a:p>
        </p:txBody>
      </p:sp>
      <p:pic>
        <p:nvPicPr>
          <p:cNvPr id="3" name="Picture 2" descr="Exp2_Varroa_loa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299" y="1438767"/>
            <a:ext cx="7031567" cy="50494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46" y="3060128"/>
            <a:ext cx="2179638" cy="1449459"/>
          </a:xfrm>
          <a:prstGeom prst="rect">
            <a:avLst/>
          </a:prstGeom>
        </p:spPr>
      </p:pic>
    </p:spTree>
    <p:extLst>
      <p:ext uri="{BB962C8B-B14F-4D97-AF65-F5344CB8AC3E}">
        <p14:creationId xmlns:p14="http://schemas.microsoft.com/office/powerpoint/2010/main" val="3469330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2:</a:t>
            </a:r>
            <a:r>
              <a:rPr lang="en-US" sz="4000" dirty="0" smtClean="0">
                <a:latin typeface="+mj-lt"/>
              </a:rPr>
              <a:t> Results	Deformed Wing Virus Prevalence </a:t>
            </a:r>
            <a:endParaRPr lang="en-US" b="1" dirty="0">
              <a:latin typeface="+mj-lt"/>
            </a:endParaRPr>
          </a:p>
        </p:txBody>
      </p:sp>
      <p:pic>
        <p:nvPicPr>
          <p:cNvPr id="3" name="Picture 2" descr="Exp2_DWV_pre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98" y="1661583"/>
            <a:ext cx="6828367" cy="49034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Tree>
    <p:extLst>
      <p:ext uri="{BB962C8B-B14F-4D97-AF65-F5344CB8AC3E}">
        <p14:creationId xmlns:p14="http://schemas.microsoft.com/office/powerpoint/2010/main" val="326706066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2:</a:t>
            </a:r>
            <a:r>
              <a:rPr lang="en-US" sz="4000" dirty="0" smtClean="0">
                <a:latin typeface="+mj-lt"/>
              </a:rPr>
              <a:t> Results	Deformed Wing Virus Load</a:t>
            </a:r>
            <a:endParaRPr lang="en-US" b="1" dirty="0">
              <a:latin typeface="+mj-lt"/>
            </a:endParaRPr>
          </a:p>
        </p:txBody>
      </p:sp>
      <p:pic>
        <p:nvPicPr>
          <p:cNvPr id="2" name="Picture 1" descr="Exp2_DW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167" y="1438766"/>
            <a:ext cx="7099300" cy="50980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Tree>
    <p:extLst>
      <p:ext uri="{BB962C8B-B14F-4D97-AF65-F5344CB8AC3E}">
        <p14:creationId xmlns:p14="http://schemas.microsoft.com/office/powerpoint/2010/main" val="251484580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10350598" cy="707886"/>
          </a:xfrm>
          <a:prstGeom prst="rect">
            <a:avLst/>
          </a:prstGeom>
          <a:noFill/>
        </p:spPr>
        <p:txBody>
          <a:bodyPr wrap="square" rtlCol="0">
            <a:spAutoFit/>
          </a:bodyPr>
          <a:lstStyle/>
          <a:p>
            <a:r>
              <a:rPr lang="en-US" sz="4000" u="sng" dirty="0" smtClean="0">
                <a:latin typeface="+mj-lt"/>
              </a:rPr>
              <a:t>Part 2:</a:t>
            </a:r>
            <a:r>
              <a:rPr lang="en-US" sz="4000" dirty="0" smtClean="0">
                <a:latin typeface="+mj-lt"/>
              </a:rPr>
              <a:t> Results	Black Queen Cell Virus Load </a:t>
            </a:r>
            <a:endParaRPr lang="en-US" b="1" dirty="0">
              <a:latin typeface="+mj-lt"/>
            </a:endParaRPr>
          </a:p>
        </p:txBody>
      </p:sp>
      <p:pic>
        <p:nvPicPr>
          <p:cNvPr id="3" name="Picture 2" descr="Exp2_BQC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167" y="1438767"/>
            <a:ext cx="7099300" cy="5098057"/>
          </a:xfrm>
          <a:prstGeom prst="rect">
            <a:avLst/>
          </a:prstGeom>
        </p:spPr>
      </p:pic>
      <p:pic>
        <p:nvPicPr>
          <p:cNvPr id="5" name="Picture 4" descr="BQCVIMG_1517-396x6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23" y="2235199"/>
            <a:ext cx="1834179" cy="3149601"/>
          </a:xfrm>
          <a:prstGeom prst="rect">
            <a:avLst/>
          </a:prstGeom>
        </p:spPr>
      </p:pic>
    </p:spTree>
    <p:extLst>
      <p:ext uri="{BB962C8B-B14F-4D97-AF65-F5344CB8AC3E}">
        <p14:creationId xmlns:p14="http://schemas.microsoft.com/office/powerpoint/2010/main" val="256210404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1420" y="1412895"/>
            <a:ext cx="10936706" cy="3785652"/>
          </a:xfrm>
          <a:prstGeom prst="rect">
            <a:avLst/>
          </a:prstGeom>
          <a:noFill/>
        </p:spPr>
        <p:txBody>
          <a:bodyPr wrap="square" rtlCol="0">
            <a:spAutoFit/>
          </a:bodyPr>
          <a:lstStyle/>
          <a:p>
            <a:r>
              <a:rPr lang="en-US" sz="4000" dirty="0" smtClean="0"/>
              <a:t>Compared to the Stationary (Control) hives, Exposed hives had:</a:t>
            </a:r>
          </a:p>
          <a:p>
            <a:pPr marL="571500" indent="-571500">
              <a:buFont typeface="Arial"/>
              <a:buChar char="•"/>
            </a:pPr>
            <a:r>
              <a:rPr lang="en-US" sz="4000" dirty="0" smtClean="0"/>
              <a:t>Higher DWV load and prevalence</a:t>
            </a:r>
          </a:p>
          <a:p>
            <a:pPr marL="571500" indent="-571500">
              <a:buFont typeface="Arial"/>
              <a:buChar char="•"/>
            </a:pPr>
            <a:r>
              <a:rPr lang="en-US" sz="4000" dirty="0" smtClean="0"/>
              <a:t>More frames of bees</a:t>
            </a:r>
          </a:p>
          <a:p>
            <a:pPr marL="571500" indent="-571500">
              <a:buFont typeface="Arial"/>
              <a:buChar char="•"/>
            </a:pPr>
            <a:r>
              <a:rPr lang="en-US" sz="4000" dirty="0" smtClean="0"/>
              <a:t>Similar BQCV loads, </a:t>
            </a:r>
            <a:r>
              <a:rPr lang="en-US" sz="4000" dirty="0" err="1" smtClean="0"/>
              <a:t>Varroa</a:t>
            </a:r>
            <a:r>
              <a:rPr lang="en-US" sz="4000" dirty="0" smtClean="0"/>
              <a:t> loads, Brood pattern</a:t>
            </a:r>
            <a:r>
              <a:rPr lang="en-US" sz="4000" dirty="0"/>
              <a:t>	</a:t>
            </a:r>
            <a:endParaRPr lang="en-US" sz="4000" dirty="0"/>
          </a:p>
        </p:txBody>
      </p:sp>
      <p:sp>
        <p:nvSpPr>
          <p:cNvPr id="5" name="Title 3"/>
          <p:cNvSpPr>
            <a:spLocks noGrp="1"/>
          </p:cNvSpPr>
          <p:nvPr>
            <p:ph type="title"/>
          </p:nvPr>
        </p:nvSpPr>
        <p:spPr>
          <a:xfrm>
            <a:off x="838200" y="87332"/>
            <a:ext cx="10515600" cy="1325563"/>
          </a:xfrm>
        </p:spPr>
        <p:txBody>
          <a:bodyPr>
            <a:normAutofit/>
          </a:bodyPr>
          <a:lstStyle/>
          <a:p>
            <a:pPr algn="ctr"/>
            <a:r>
              <a:rPr lang="en-US" sz="7200" dirty="0" smtClean="0"/>
              <a:t>Part 2: Conclusions</a:t>
            </a:r>
            <a:endParaRPr lang="en-US" sz="7200" dirty="0"/>
          </a:p>
        </p:txBody>
      </p:sp>
    </p:spTree>
    <p:extLst>
      <p:ext uri="{BB962C8B-B14F-4D97-AF65-F5344CB8AC3E}">
        <p14:creationId xmlns:p14="http://schemas.microsoft.com/office/powerpoint/2010/main" val="241652890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0487" y="1175829"/>
            <a:ext cx="10936706" cy="5632311"/>
          </a:xfrm>
          <a:prstGeom prst="rect">
            <a:avLst/>
          </a:prstGeom>
          <a:noFill/>
        </p:spPr>
        <p:txBody>
          <a:bodyPr wrap="square" rtlCol="0">
            <a:spAutoFit/>
          </a:bodyPr>
          <a:lstStyle/>
          <a:p>
            <a:pPr marL="571500" indent="-571500">
              <a:buFont typeface="Arial"/>
              <a:buChar char="•"/>
            </a:pPr>
            <a:r>
              <a:rPr lang="en-US" sz="4000" dirty="0"/>
              <a:t>No IAPV was detected	</a:t>
            </a:r>
            <a:endParaRPr lang="en-US" sz="4000" dirty="0" smtClean="0"/>
          </a:p>
          <a:p>
            <a:pPr marL="571500" indent="-571500">
              <a:buFont typeface="Arial"/>
              <a:buChar char="•"/>
            </a:pPr>
            <a:r>
              <a:rPr lang="en-US" sz="4000" dirty="0" smtClean="0"/>
              <a:t>Migratory conditions </a:t>
            </a:r>
            <a:r>
              <a:rPr lang="en-US" sz="4000" dirty="0" smtClean="0"/>
              <a:t>reduced </a:t>
            </a:r>
            <a:r>
              <a:rPr lang="en-US" sz="4000" dirty="0" smtClean="0"/>
              <a:t>the bee population as well as the </a:t>
            </a:r>
            <a:r>
              <a:rPr lang="en-US" sz="4000" dirty="0" err="1" smtClean="0"/>
              <a:t>Varroa</a:t>
            </a:r>
            <a:r>
              <a:rPr lang="en-US" sz="4000" dirty="0" smtClean="0"/>
              <a:t> population.</a:t>
            </a:r>
            <a:endParaRPr lang="en-US" sz="4000" dirty="0"/>
          </a:p>
          <a:p>
            <a:pPr marL="571500" indent="-571500">
              <a:buFont typeface="Arial"/>
              <a:buChar char="•"/>
            </a:pPr>
            <a:r>
              <a:rPr lang="en-US" sz="4000" dirty="0" smtClean="0"/>
              <a:t>Migratory conditions increased BQCV load but not DWV</a:t>
            </a:r>
            <a:endParaRPr lang="en-US" sz="4000" dirty="0"/>
          </a:p>
          <a:p>
            <a:pPr marL="571500" indent="-571500">
              <a:buFont typeface="Arial"/>
              <a:buChar char="•"/>
            </a:pPr>
            <a:r>
              <a:rPr lang="en-US" sz="4000" dirty="0" smtClean="0"/>
              <a:t>The DWV load increased in the exposed group after one month of exposure to the migratory group</a:t>
            </a:r>
          </a:p>
          <a:p>
            <a:endParaRPr lang="en-US" sz="4000" dirty="0" smtClean="0"/>
          </a:p>
        </p:txBody>
      </p:sp>
      <p:sp>
        <p:nvSpPr>
          <p:cNvPr id="5" name="Title 3"/>
          <p:cNvSpPr>
            <a:spLocks noGrp="1"/>
          </p:cNvSpPr>
          <p:nvPr>
            <p:ph type="title"/>
          </p:nvPr>
        </p:nvSpPr>
        <p:spPr>
          <a:xfrm>
            <a:off x="838200" y="87332"/>
            <a:ext cx="10515600" cy="1325563"/>
          </a:xfrm>
        </p:spPr>
        <p:txBody>
          <a:bodyPr>
            <a:normAutofit/>
          </a:bodyPr>
          <a:lstStyle/>
          <a:p>
            <a:pPr algn="ctr"/>
            <a:r>
              <a:rPr lang="en-US" sz="7200" dirty="0" smtClean="0"/>
              <a:t>Overall Conclusions</a:t>
            </a:r>
            <a:endParaRPr lang="en-US" sz="7200" dirty="0"/>
          </a:p>
        </p:txBody>
      </p:sp>
    </p:spTree>
    <p:extLst>
      <p:ext uri="{BB962C8B-B14F-4D97-AF65-F5344CB8AC3E}">
        <p14:creationId xmlns:p14="http://schemas.microsoft.com/office/powerpoint/2010/main" val="4319584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Future Work</a:t>
            </a:r>
            <a:endParaRPr lang="en-US" sz="7200" dirty="0"/>
          </a:p>
        </p:txBody>
      </p:sp>
      <p:sp>
        <p:nvSpPr>
          <p:cNvPr id="2" name="TextBox 1"/>
          <p:cNvSpPr txBox="1"/>
          <p:nvPr/>
        </p:nvSpPr>
        <p:spPr>
          <a:xfrm>
            <a:off x="627647" y="1412895"/>
            <a:ext cx="10936706" cy="3785652"/>
          </a:xfrm>
          <a:prstGeom prst="rect">
            <a:avLst/>
          </a:prstGeom>
          <a:noFill/>
        </p:spPr>
        <p:txBody>
          <a:bodyPr wrap="square" rtlCol="0">
            <a:spAutoFit/>
          </a:bodyPr>
          <a:lstStyle/>
          <a:p>
            <a:pPr marL="285750" indent="-285750">
              <a:buFont typeface="Arial" charset="0"/>
              <a:buChar char="•"/>
            </a:pPr>
            <a:r>
              <a:rPr lang="en-US" sz="4000" dirty="0" smtClean="0"/>
              <a:t>Test </a:t>
            </a:r>
            <a:r>
              <a:rPr lang="en-US" sz="4000" dirty="0" smtClean="0"/>
              <a:t>samples </a:t>
            </a:r>
            <a:r>
              <a:rPr lang="en-US" sz="4000" dirty="0" smtClean="0"/>
              <a:t>for other viruses.</a:t>
            </a:r>
            <a:endParaRPr lang="en-US" sz="3600" i="1" dirty="0" smtClean="0"/>
          </a:p>
          <a:p>
            <a:pPr marL="1200150" lvl="2" indent="-285750">
              <a:buFont typeface="Arial" charset="0"/>
              <a:buChar char="•"/>
            </a:pPr>
            <a:endParaRPr lang="en-US" sz="4000" dirty="0"/>
          </a:p>
          <a:p>
            <a:pPr marL="285750" indent="-285750">
              <a:buFont typeface="Arial" charset="0"/>
              <a:buChar char="•"/>
            </a:pPr>
            <a:r>
              <a:rPr lang="en-US" sz="4000" dirty="0"/>
              <a:t> </a:t>
            </a:r>
            <a:r>
              <a:rPr lang="en-US" sz="4000" dirty="0" smtClean="0"/>
              <a:t>Sequence viruses to see if strains are different between migratory and stationa</a:t>
            </a:r>
            <a:r>
              <a:rPr lang="en-US" sz="4000" dirty="0" smtClean="0"/>
              <a:t>ry hives.</a:t>
            </a:r>
            <a:endParaRPr lang="en-US" sz="4000" dirty="0"/>
          </a:p>
          <a:p>
            <a:pPr marL="285750" indent="-285750">
              <a:buFont typeface="Arial" charset="0"/>
              <a:buChar char="•"/>
            </a:pPr>
            <a:endParaRPr lang="en-US" sz="4000" dirty="0"/>
          </a:p>
          <a:p>
            <a:pPr marL="285750" indent="-285750">
              <a:buFont typeface="Arial" charset="0"/>
              <a:buChar char="•"/>
            </a:pPr>
            <a:endParaRPr lang="en-US" sz="4000" dirty="0"/>
          </a:p>
        </p:txBody>
      </p:sp>
    </p:spTree>
    <p:extLst>
      <p:ext uri="{BB962C8B-B14F-4D97-AF65-F5344CB8AC3E}">
        <p14:creationId xmlns:p14="http://schemas.microsoft.com/office/powerpoint/2010/main" val="14622436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2087" cy="7724274"/>
          </a:xfrm>
          <a:prstGeom prst="rect">
            <a:avLst/>
          </a:prstGeom>
        </p:spPr>
      </p:pic>
      <p:sp>
        <p:nvSpPr>
          <p:cNvPr id="4" name="Title 3"/>
          <p:cNvSpPr>
            <a:spLocks noGrp="1"/>
          </p:cNvSpPr>
          <p:nvPr>
            <p:ph type="title"/>
          </p:nvPr>
        </p:nvSpPr>
        <p:spPr>
          <a:xfrm>
            <a:off x="-2362200" y="2806469"/>
            <a:ext cx="10515600" cy="1325563"/>
          </a:xfrm>
        </p:spPr>
        <p:txBody>
          <a:bodyPr>
            <a:normAutofit/>
          </a:bodyPr>
          <a:lstStyle/>
          <a:p>
            <a:pPr algn="ctr"/>
            <a:r>
              <a:rPr lang="en-US" sz="8800" dirty="0" smtClean="0">
                <a:solidFill>
                  <a:schemeClr val="bg1"/>
                </a:solidFill>
              </a:rPr>
              <a:t>Thank You!</a:t>
            </a:r>
            <a:endParaRPr lang="en-US" sz="8800" dirty="0">
              <a:solidFill>
                <a:schemeClr val="bg1"/>
              </a:solidFill>
            </a:endParaRPr>
          </a:p>
        </p:txBody>
      </p:sp>
    </p:spTree>
    <p:extLst>
      <p:ext uri="{BB962C8B-B14F-4D97-AF65-F5344CB8AC3E}">
        <p14:creationId xmlns:p14="http://schemas.microsoft.com/office/powerpoint/2010/main" val="2675688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fontScale="90000"/>
          </a:bodyPr>
          <a:lstStyle/>
          <a:p>
            <a:pPr algn="ctr"/>
            <a:r>
              <a:rPr lang="en-US" sz="7200" dirty="0" smtClean="0"/>
              <a:t>And Most of all, our Backers</a:t>
            </a:r>
            <a:r>
              <a:rPr lang="is-IS" sz="7200" dirty="0" smtClean="0"/>
              <a:t>…</a:t>
            </a:r>
            <a:endParaRPr lang="en-US" sz="7200" dirty="0"/>
          </a:p>
        </p:txBody>
      </p:sp>
      <p:sp>
        <p:nvSpPr>
          <p:cNvPr id="5" name="TextBox 4"/>
          <p:cNvSpPr txBox="1"/>
          <p:nvPr/>
        </p:nvSpPr>
        <p:spPr>
          <a:xfrm>
            <a:off x="288758" y="1636294"/>
            <a:ext cx="11614484" cy="4893647"/>
          </a:xfrm>
          <a:prstGeom prst="rect">
            <a:avLst/>
          </a:prstGeom>
          <a:noFill/>
        </p:spPr>
        <p:txBody>
          <a:bodyPr wrap="square" rtlCol="0">
            <a:spAutoFit/>
          </a:bodyPr>
          <a:lstStyle/>
          <a:p>
            <a:pPr algn="ctr"/>
            <a:r>
              <a:rPr lang="en-US" sz="2400" dirty="0" smtClean="0">
                <a:latin typeface="+mj-lt"/>
              </a:rPr>
              <a:t>VT </a:t>
            </a:r>
            <a:r>
              <a:rPr lang="en-US" sz="2400" dirty="0">
                <a:latin typeface="+mj-lt"/>
              </a:rPr>
              <a:t>Beekeepers Association, NH Beekeepers Association, Edward Alger, Betterbee, Bailey Bee Supply, Charles M Edens, Lee Trainer, David Tremblay, Robert Merkert, Tina Sekimi, Mike Kiernan, Sandra Tomlinson, Amy Handy, Joe Perry, Luke Manlove, Dan Boisvert, Jacqueline Alger, Dan O'Hanlon, Patrick Gillen, Alison K </a:t>
            </a:r>
            <a:r>
              <a:rPr lang="en-US" sz="2400" dirty="0" err="1">
                <a:latin typeface="+mj-lt"/>
              </a:rPr>
              <a:t>Brody,Daniel</a:t>
            </a:r>
            <a:r>
              <a:rPr lang="en-US" sz="2400" dirty="0">
                <a:latin typeface="+mj-lt"/>
              </a:rPr>
              <a:t> Hall Lipke, Beth Sawyer, Cathy Wilson, Allison Malloy, Richard Reid, Nicole Berthiaume, Heather Achilles, Phyllis E Burnham, Yeager Anderson, Bill Castro, Luke </a:t>
            </a:r>
            <a:r>
              <a:rPr lang="en-US" sz="2400" dirty="0" err="1">
                <a:latin typeface="+mj-lt"/>
              </a:rPr>
              <a:t>Tilley,Jonathan</a:t>
            </a:r>
            <a:r>
              <a:rPr lang="en-US" sz="2400" dirty="0">
                <a:latin typeface="+mj-lt"/>
              </a:rPr>
              <a:t> Alger, Peter Gatehouse, Amy Parachnowitsch, Trevor Brandt, Katie Iles, JESSICA PAGANO, Kate Protagonist, Andrea Stanley, Robert Zywno, Helmut Besser, Allen </a:t>
            </a:r>
            <a:r>
              <a:rPr lang="en-US" sz="2400" dirty="0" err="1">
                <a:latin typeface="+mj-lt"/>
              </a:rPr>
              <a:t>Turechek,Adrian</a:t>
            </a:r>
            <a:r>
              <a:rPr lang="en-US" sz="2400" dirty="0">
                <a:latin typeface="+mj-lt"/>
              </a:rPr>
              <a:t> Adam Zywno, Kirsten Shoshanna Traynor, Meghan O'Rourke, Jean McCartin, Ben Ritchie, Vicki Anne, Hollis Woodard, James DeRosia, The Backyard Farm, Malcolm </a:t>
            </a:r>
            <a:r>
              <a:rPr lang="en-US" sz="2400" dirty="0" err="1">
                <a:latin typeface="+mj-lt"/>
              </a:rPr>
              <a:t>Hobbs,Aaron</a:t>
            </a:r>
            <a:r>
              <a:rPr lang="en-US" sz="2400" dirty="0">
                <a:latin typeface="+mj-lt"/>
              </a:rPr>
              <a:t> Schwartz, Linda Battista, Lauren Ash, Raphaël Royauté, Kay Newhouse, Maggie Davern, Joanne Bryan, Sarah Rommelfanger, Pureum Kim, Luke McCartin, Kendall </a:t>
            </a:r>
            <a:r>
              <a:rPr lang="en-US" sz="2400" dirty="0" err="1">
                <a:latin typeface="+mj-lt"/>
              </a:rPr>
              <a:t>Johnson,Sara</a:t>
            </a:r>
            <a:r>
              <a:rPr lang="en-US" sz="2400" dirty="0">
                <a:latin typeface="+mj-lt"/>
              </a:rPr>
              <a:t> Held, Eric Damon </a:t>
            </a:r>
            <a:r>
              <a:rPr lang="en-US" sz="2400" dirty="0" smtClean="0">
                <a:latin typeface="+mj-lt"/>
              </a:rPr>
              <a:t>Walters, and Bo </a:t>
            </a:r>
            <a:r>
              <a:rPr lang="en-US" sz="2400" dirty="0">
                <a:latin typeface="+mj-lt"/>
              </a:rPr>
              <a:t>Sprotte Kofod</a:t>
            </a:r>
          </a:p>
        </p:txBody>
      </p:sp>
    </p:spTree>
    <p:extLst>
      <p:ext uri="{BB962C8B-B14F-4D97-AF65-F5344CB8AC3E}">
        <p14:creationId xmlns:p14="http://schemas.microsoft.com/office/powerpoint/2010/main" val="16036585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2087" cy="7724274"/>
          </a:xfrm>
          <a:prstGeom prst="rect">
            <a:avLst/>
          </a:prstGeom>
        </p:spPr>
      </p:pic>
      <p:sp>
        <p:nvSpPr>
          <p:cNvPr id="4" name="Title 3"/>
          <p:cNvSpPr>
            <a:spLocks noGrp="1"/>
          </p:cNvSpPr>
          <p:nvPr>
            <p:ph type="title"/>
          </p:nvPr>
        </p:nvSpPr>
        <p:spPr>
          <a:xfrm>
            <a:off x="-2362200" y="2806469"/>
            <a:ext cx="10515600" cy="1325563"/>
          </a:xfrm>
        </p:spPr>
        <p:txBody>
          <a:bodyPr>
            <a:normAutofit/>
          </a:bodyPr>
          <a:lstStyle/>
          <a:p>
            <a:pPr algn="ctr"/>
            <a:r>
              <a:rPr lang="en-US" sz="8800" smtClean="0">
                <a:solidFill>
                  <a:schemeClr val="bg1"/>
                </a:solidFill>
              </a:rPr>
              <a:t>Questions?</a:t>
            </a:r>
            <a:endParaRPr lang="en-US" sz="8800" dirty="0">
              <a:solidFill>
                <a:schemeClr val="bg1"/>
              </a:solidFill>
            </a:endParaRPr>
          </a:p>
        </p:txBody>
      </p:sp>
    </p:spTree>
    <p:extLst>
      <p:ext uri="{BB962C8B-B14F-4D97-AF65-F5344CB8AC3E}">
        <p14:creationId xmlns:p14="http://schemas.microsoft.com/office/powerpoint/2010/main" val="189459084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1415" y="732230"/>
            <a:ext cx="8710317" cy="5610730"/>
          </a:xfrm>
          <a:prstGeom prst="rect">
            <a:avLst/>
          </a:prstGeom>
        </p:spPr>
      </p:pic>
    </p:spTree>
    <p:extLst>
      <p:ext uri="{BB962C8B-B14F-4D97-AF65-F5344CB8AC3E}">
        <p14:creationId xmlns:p14="http://schemas.microsoft.com/office/powerpoint/2010/main" val="3726912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2:</a:t>
            </a:r>
            <a:r>
              <a:rPr lang="en-US" sz="4000" dirty="0" smtClean="0">
                <a:latin typeface="+mj-lt"/>
              </a:rPr>
              <a:t> Results	 Frames of Bees</a:t>
            </a:r>
            <a:endParaRPr lang="en-US" b="1" dirty="0">
              <a:latin typeface="+mj-lt"/>
            </a:endParaRPr>
          </a:p>
        </p:txBody>
      </p:sp>
      <p:pic>
        <p:nvPicPr>
          <p:cNvPr id="3" name="Picture 2" descr="Exp2_FO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733" y="1438767"/>
            <a:ext cx="6993466" cy="5022057"/>
          </a:xfrm>
          <a:prstGeom prst="rect">
            <a:avLst/>
          </a:prstGeom>
        </p:spPr>
      </p:pic>
      <p:pic>
        <p:nvPicPr>
          <p:cNvPr id="6" name="Picture 5"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7167" y="251820"/>
            <a:ext cx="2353131" cy="1834967"/>
          </a:xfrm>
          <a:prstGeom prst="rect">
            <a:avLst/>
          </a:prstGeom>
        </p:spPr>
      </p:pic>
    </p:spTree>
    <p:extLst>
      <p:ext uri="{BB962C8B-B14F-4D97-AF65-F5344CB8AC3E}">
        <p14:creationId xmlns:p14="http://schemas.microsoft.com/office/powerpoint/2010/main" val="2449506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8741930" cy="707886"/>
          </a:xfrm>
          <a:prstGeom prst="rect">
            <a:avLst/>
          </a:prstGeom>
          <a:noFill/>
        </p:spPr>
        <p:txBody>
          <a:bodyPr wrap="square" rtlCol="0">
            <a:spAutoFit/>
          </a:bodyPr>
          <a:lstStyle/>
          <a:p>
            <a:r>
              <a:rPr lang="en-US" sz="4000" u="sng" dirty="0" smtClean="0">
                <a:latin typeface="+mj-lt"/>
              </a:rPr>
              <a:t>Part 2:</a:t>
            </a:r>
            <a:r>
              <a:rPr lang="en-US" sz="4000" dirty="0" smtClean="0">
                <a:latin typeface="+mj-lt"/>
              </a:rPr>
              <a:t> Results 	Brood Pattern </a:t>
            </a:r>
            <a:endParaRPr lang="en-US" b="1" dirty="0">
              <a:latin typeface="+mj-lt"/>
            </a:endParaRPr>
          </a:p>
        </p:txBody>
      </p:sp>
      <p:pic>
        <p:nvPicPr>
          <p:cNvPr id="3" name="Picture 2" descr="Exp2_BroodPa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1438767"/>
            <a:ext cx="7099299" cy="5098056"/>
          </a:xfrm>
          <a:prstGeom prst="rect">
            <a:avLst/>
          </a:prstGeom>
        </p:spPr>
      </p:pic>
      <p:pic>
        <p:nvPicPr>
          <p:cNvPr id="5" name="Picture 4" descr="Screen Shot 2017-07-07 at 4.1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6" y="450595"/>
            <a:ext cx="3704166" cy="1976344"/>
          </a:xfrm>
          <a:prstGeom prst="rect">
            <a:avLst/>
          </a:prstGeom>
        </p:spPr>
      </p:pic>
    </p:spTree>
    <p:extLst>
      <p:ext uri="{BB962C8B-B14F-4D97-AF65-F5344CB8AC3E}">
        <p14:creationId xmlns:p14="http://schemas.microsoft.com/office/powerpoint/2010/main" val="299725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16" y="411424"/>
            <a:ext cx="11908755" cy="1325563"/>
          </a:xfrm>
        </p:spPr>
        <p:txBody>
          <a:bodyPr>
            <a:noAutofit/>
          </a:bodyPr>
          <a:lstStyle/>
          <a:p>
            <a:pPr algn="ctr"/>
            <a:r>
              <a:rPr lang="en-US" sz="7200" dirty="0" smtClean="0"/>
              <a:t>Two Main Types of Bee Operations</a:t>
            </a:r>
            <a:r>
              <a:rPr lang="is-IS" sz="7200" dirty="0" smtClean="0"/>
              <a:t>…</a:t>
            </a:r>
            <a:endParaRPr lang="en-US" sz="7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280" y="2768600"/>
            <a:ext cx="4816663" cy="32086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57" y="2768600"/>
            <a:ext cx="4808053" cy="3203666"/>
          </a:xfrm>
          <a:prstGeom prst="rect">
            <a:avLst/>
          </a:prstGeom>
        </p:spPr>
      </p:pic>
      <p:sp>
        <p:nvSpPr>
          <p:cNvPr id="6" name="TextBox 5"/>
          <p:cNvSpPr txBox="1"/>
          <p:nvPr/>
        </p:nvSpPr>
        <p:spPr>
          <a:xfrm>
            <a:off x="5567424" y="3761773"/>
            <a:ext cx="1423686" cy="1107996"/>
          </a:xfrm>
          <a:prstGeom prst="rect">
            <a:avLst/>
          </a:prstGeom>
          <a:noFill/>
        </p:spPr>
        <p:txBody>
          <a:bodyPr wrap="square" rtlCol="0">
            <a:spAutoFit/>
          </a:bodyPr>
          <a:lstStyle/>
          <a:p>
            <a:r>
              <a:rPr lang="en-US" sz="6600" dirty="0" smtClean="0">
                <a:latin typeface="+mj-lt"/>
              </a:rPr>
              <a:t> &amp;</a:t>
            </a:r>
            <a:endParaRPr lang="en-US" sz="6600" dirty="0">
              <a:latin typeface="+mj-lt"/>
            </a:endParaRPr>
          </a:p>
        </p:txBody>
      </p:sp>
      <p:sp>
        <p:nvSpPr>
          <p:cNvPr id="7" name="TextBox 6"/>
          <p:cNvSpPr txBox="1"/>
          <p:nvPr/>
        </p:nvSpPr>
        <p:spPr>
          <a:xfrm>
            <a:off x="929481" y="2203010"/>
            <a:ext cx="3565003" cy="523220"/>
          </a:xfrm>
          <a:prstGeom prst="rect">
            <a:avLst/>
          </a:prstGeom>
          <a:noFill/>
        </p:spPr>
        <p:txBody>
          <a:bodyPr wrap="square" rtlCol="0">
            <a:spAutoFit/>
          </a:bodyPr>
          <a:lstStyle/>
          <a:p>
            <a:r>
              <a:rPr lang="en-US" sz="2800" dirty="0" smtClean="0"/>
              <a:t>  Stationary Apiaries:</a:t>
            </a:r>
            <a:endParaRPr lang="en-US" sz="2800" dirty="0"/>
          </a:p>
        </p:txBody>
      </p:sp>
      <p:sp>
        <p:nvSpPr>
          <p:cNvPr id="8" name="TextBox 7"/>
          <p:cNvSpPr txBox="1"/>
          <p:nvPr/>
        </p:nvSpPr>
        <p:spPr>
          <a:xfrm>
            <a:off x="7721109" y="2203010"/>
            <a:ext cx="3565003" cy="523220"/>
          </a:xfrm>
          <a:prstGeom prst="rect">
            <a:avLst/>
          </a:prstGeom>
          <a:noFill/>
        </p:spPr>
        <p:txBody>
          <a:bodyPr wrap="square" rtlCol="0">
            <a:spAutoFit/>
          </a:bodyPr>
          <a:lstStyle/>
          <a:p>
            <a:r>
              <a:rPr lang="en-US" sz="2800" dirty="0" smtClean="0"/>
              <a:t>    Migratory Apiaries:</a:t>
            </a:r>
            <a:endParaRPr lang="en-US" sz="2800" dirty="0"/>
          </a:p>
        </p:txBody>
      </p:sp>
      <p:sp>
        <p:nvSpPr>
          <p:cNvPr id="9" name="TextBox 8"/>
          <p:cNvSpPr txBox="1"/>
          <p:nvPr/>
        </p:nvSpPr>
        <p:spPr>
          <a:xfrm>
            <a:off x="6991110" y="5972266"/>
            <a:ext cx="3090863" cy="338554"/>
          </a:xfrm>
          <a:prstGeom prst="rect">
            <a:avLst/>
          </a:prstGeom>
          <a:noFill/>
        </p:spPr>
        <p:txBody>
          <a:bodyPr wrap="square" rtlCol="0">
            <a:spAutoFit/>
          </a:bodyPr>
          <a:lstStyle/>
          <a:p>
            <a:r>
              <a:rPr lang="en-US" sz="1600" dirty="0" err="1" smtClean="0"/>
              <a:t>waywardspark.com</a:t>
            </a:r>
            <a:endParaRPr lang="en-US" sz="1600" dirty="0"/>
          </a:p>
        </p:txBody>
      </p:sp>
      <p:sp>
        <p:nvSpPr>
          <p:cNvPr id="10" name="TextBox 9"/>
          <p:cNvSpPr txBox="1"/>
          <p:nvPr/>
        </p:nvSpPr>
        <p:spPr>
          <a:xfrm>
            <a:off x="307957" y="5972266"/>
            <a:ext cx="3090863" cy="338554"/>
          </a:xfrm>
          <a:prstGeom prst="rect">
            <a:avLst/>
          </a:prstGeom>
          <a:noFill/>
        </p:spPr>
        <p:txBody>
          <a:bodyPr wrap="square" rtlCol="0">
            <a:spAutoFit/>
          </a:bodyPr>
          <a:lstStyle/>
          <a:p>
            <a:r>
              <a:rPr lang="en-US" sz="1600" smtClean="0"/>
              <a:t>bedillionhoneyfarm.com</a:t>
            </a:r>
            <a:endParaRPr lang="en-US" sz="1600" dirty="0"/>
          </a:p>
        </p:txBody>
      </p:sp>
    </p:spTree>
    <p:extLst>
      <p:ext uri="{BB962C8B-B14F-4D97-AF65-F5344CB8AC3E}">
        <p14:creationId xmlns:p14="http://schemas.microsoft.com/office/powerpoint/2010/main" val="11361707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Stationary</a:t>
            </a:r>
            <a:endParaRPr lang="en-US" sz="7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13" y="1838324"/>
            <a:ext cx="5988426" cy="3976689"/>
          </a:xfrm>
          <a:prstGeom prst="rect">
            <a:avLst/>
          </a:prstGeom>
        </p:spPr>
      </p:pic>
      <p:sp>
        <p:nvSpPr>
          <p:cNvPr id="5" name="TextBox 4"/>
          <p:cNvSpPr txBox="1"/>
          <p:nvPr/>
        </p:nvSpPr>
        <p:spPr>
          <a:xfrm>
            <a:off x="634963" y="5901888"/>
            <a:ext cx="3090863" cy="338554"/>
          </a:xfrm>
          <a:prstGeom prst="rect">
            <a:avLst/>
          </a:prstGeom>
          <a:noFill/>
        </p:spPr>
        <p:txBody>
          <a:bodyPr wrap="square" rtlCol="0">
            <a:spAutoFit/>
          </a:bodyPr>
          <a:lstStyle/>
          <a:p>
            <a:r>
              <a:rPr lang="en-US" sz="1600" dirty="0" err="1"/>
              <a:t>c</a:t>
            </a:r>
            <a:r>
              <a:rPr lang="en-US" sz="1600" dirty="0" err="1" smtClean="0"/>
              <a:t>oxhoney.com</a:t>
            </a:r>
            <a:endParaRPr lang="en-US" sz="1600" dirty="0"/>
          </a:p>
        </p:txBody>
      </p:sp>
      <p:sp>
        <p:nvSpPr>
          <p:cNvPr id="6" name="TextBox 5"/>
          <p:cNvSpPr txBox="1"/>
          <p:nvPr/>
        </p:nvSpPr>
        <p:spPr>
          <a:xfrm>
            <a:off x="7086600" y="1838324"/>
            <a:ext cx="4714875" cy="3970318"/>
          </a:xfrm>
          <a:prstGeom prst="rect">
            <a:avLst/>
          </a:prstGeom>
          <a:noFill/>
        </p:spPr>
        <p:txBody>
          <a:bodyPr wrap="square" rtlCol="0">
            <a:spAutoFit/>
          </a:bodyPr>
          <a:lstStyle/>
          <a:p>
            <a:pPr marL="285750" indent="-285750">
              <a:buFont typeface="Arial" charset="0"/>
              <a:buChar char="•"/>
            </a:pPr>
            <a:r>
              <a:rPr lang="en-US" sz="3600" dirty="0" smtClean="0"/>
              <a:t>Honey Production</a:t>
            </a:r>
          </a:p>
          <a:p>
            <a:pPr marL="285750" indent="-285750">
              <a:buFont typeface="Arial" charset="0"/>
              <a:buChar char="•"/>
            </a:pPr>
            <a:endParaRPr lang="en-US" sz="3600" dirty="0"/>
          </a:p>
          <a:p>
            <a:pPr marL="285750" indent="-285750">
              <a:buFont typeface="Arial" charset="0"/>
              <a:buChar char="•"/>
            </a:pPr>
            <a:r>
              <a:rPr lang="en-US" sz="3600" dirty="0" smtClean="0"/>
              <a:t>Queen Breeding</a:t>
            </a:r>
          </a:p>
          <a:p>
            <a:pPr marL="285750" indent="-285750">
              <a:buFont typeface="Arial" charset="0"/>
              <a:buChar char="•"/>
            </a:pPr>
            <a:endParaRPr lang="en-US" sz="3600" dirty="0"/>
          </a:p>
          <a:p>
            <a:pPr marL="285750" indent="-285750">
              <a:buFont typeface="Arial" charset="0"/>
              <a:buChar char="•"/>
            </a:pPr>
            <a:r>
              <a:rPr lang="en-US" sz="3600" dirty="0" smtClean="0"/>
              <a:t>Selling </a:t>
            </a:r>
            <a:r>
              <a:rPr lang="en-US" sz="3600" dirty="0" err="1" smtClean="0"/>
              <a:t>Nucs</a:t>
            </a:r>
            <a:endParaRPr lang="en-US" sz="3600" dirty="0" smtClean="0"/>
          </a:p>
          <a:p>
            <a:pPr marL="285750" indent="-285750">
              <a:buFont typeface="Arial" charset="0"/>
              <a:buChar char="•"/>
            </a:pPr>
            <a:endParaRPr lang="en-US" sz="3600" dirty="0"/>
          </a:p>
          <a:p>
            <a:pPr marL="285750" indent="-285750">
              <a:buFont typeface="Arial" charset="0"/>
              <a:buChar char="•"/>
            </a:pPr>
            <a:r>
              <a:rPr lang="en-US" sz="3600" dirty="0" smtClean="0"/>
              <a:t>Pollination </a:t>
            </a:r>
            <a:endParaRPr lang="en-US" sz="3600" dirty="0"/>
          </a:p>
        </p:txBody>
      </p:sp>
    </p:spTree>
    <p:extLst>
      <p:ext uri="{BB962C8B-B14F-4D97-AF65-F5344CB8AC3E}">
        <p14:creationId xmlns:p14="http://schemas.microsoft.com/office/powerpoint/2010/main" val="6334519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Migratory</a:t>
            </a:r>
            <a:endParaRPr lang="en-US" sz="72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9196"/>
          <a:stretch/>
        </p:blipFill>
        <p:spPr>
          <a:xfrm>
            <a:off x="665162" y="1685925"/>
            <a:ext cx="6135176" cy="4273550"/>
          </a:xfrm>
          <a:prstGeom prst="rect">
            <a:avLst/>
          </a:prstGeom>
        </p:spPr>
      </p:pic>
      <p:sp>
        <p:nvSpPr>
          <p:cNvPr id="3" name="TextBox 2"/>
          <p:cNvSpPr txBox="1"/>
          <p:nvPr/>
        </p:nvSpPr>
        <p:spPr>
          <a:xfrm>
            <a:off x="641887" y="5959475"/>
            <a:ext cx="3090863" cy="338554"/>
          </a:xfrm>
          <a:prstGeom prst="rect">
            <a:avLst/>
          </a:prstGeom>
          <a:noFill/>
        </p:spPr>
        <p:txBody>
          <a:bodyPr wrap="square" rtlCol="0">
            <a:spAutoFit/>
          </a:bodyPr>
          <a:lstStyle/>
          <a:p>
            <a:r>
              <a:rPr lang="en-US" sz="1600" dirty="0" smtClean="0"/>
              <a:t>Australian Broadcasting Co.</a:t>
            </a:r>
            <a:endParaRPr lang="en-US" sz="1600" dirty="0"/>
          </a:p>
        </p:txBody>
      </p:sp>
      <p:sp>
        <p:nvSpPr>
          <p:cNvPr id="5" name="TextBox 4"/>
          <p:cNvSpPr txBox="1"/>
          <p:nvPr/>
        </p:nvSpPr>
        <p:spPr>
          <a:xfrm>
            <a:off x="7086600" y="1685925"/>
            <a:ext cx="4714875" cy="4278094"/>
          </a:xfrm>
          <a:prstGeom prst="rect">
            <a:avLst/>
          </a:prstGeom>
          <a:noFill/>
        </p:spPr>
        <p:txBody>
          <a:bodyPr wrap="square" rtlCol="0">
            <a:spAutoFit/>
          </a:bodyPr>
          <a:lstStyle/>
          <a:p>
            <a:pPr marL="285750" indent="-285750">
              <a:buFont typeface="Arial" charset="0"/>
              <a:buChar char="•"/>
            </a:pPr>
            <a:r>
              <a:rPr lang="en-US" sz="3200" dirty="0" smtClean="0"/>
              <a:t>Pollination Contracts</a:t>
            </a:r>
          </a:p>
          <a:p>
            <a:pPr marL="1200150" lvl="2" indent="-285750">
              <a:buFont typeface="Arial" charset="0"/>
              <a:buChar char="•"/>
            </a:pPr>
            <a:r>
              <a:rPr lang="en-US" sz="2400" i="1" dirty="0" smtClean="0"/>
              <a:t>Almonds</a:t>
            </a:r>
          </a:p>
          <a:p>
            <a:pPr marL="1200150" lvl="2" indent="-285750">
              <a:buFont typeface="Arial" charset="0"/>
              <a:buChar char="•"/>
            </a:pPr>
            <a:r>
              <a:rPr lang="en-US" sz="2400" i="1" dirty="0" smtClean="0"/>
              <a:t>Canola </a:t>
            </a:r>
          </a:p>
          <a:p>
            <a:pPr marL="1200150" lvl="2" indent="-285750">
              <a:buFont typeface="Arial" charset="0"/>
              <a:buChar char="•"/>
            </a:pPr>
            <a:r>
              <a:rPr lang="en-US" sz="2400" i="1" dirty="0" smtClean="0"/>
              <a:t>Blueberries etc</a:t>
            </a:r>
            <a:r>
              <a:rPr lang="en-US" sz="2400" dirty="0" smtClean="0"/>
              <a:t>.</a:t>
            </a:r>
          </a:p>
          <a:p>
            <a:pPr marL="285750" indent="-285750">
              <a:buFont typeface="Arial" charset="0"/>
              <a:buChar char="•"/>
            </a:pPr>
            <a:endParaRPr lang="en-US" sz="3200" dirty="0" smtClean="0"/>
          </a:p>
          <a:p>
            <a:pPr marL="285750" indent="-285750">
              <a:buFont typeface="Arial" charset="0"/>
              <a:buChar char="•"/>
            </a:pPr>
            <a:r>
              <a:rPr lang="en-US" sz="3200" dirty="0" smtClean="0"/>
              <a:t>~60% of US colonies pollinate almonds</a:t>
            </a:r>
          </a:p>
          <a:p>
            <a:pPr marL="285750" indent="-285750">
              <a:buFont typeface="Arial" charset="0"/>
              <a:buChar char="•"/>
            </a:pPr>
            <a:endParaRPr lang="en-US" sz="3600" dirty="0"/>
          </a:p>
          <a:p>
            <a:pPr marL="285750" indent="-285750">
              <a:buFont typeface="Arial" charset="0"/>
              <a:buChar char="•"/>
            </a:pPr>
            <a:r>
              <a:rPr lang="en-US" sz="3600" dirty="0" smtClean="0"/>
              <a:t>$14.6 </a:t>
            </a:r>
            <a:r>
              <a:rPr lang="en-US" sz="3600" dirty="0" err="1" smtClean="0"/>
              <a:t>Bil</a:t>
            </a:r>
            <a:r>
              <a:rPr lang="en-US" sz="3600" dirty="0" smtClean="0"/>
              <a:t>. industry</a:t>
            </a:r>
          </a:p>
        </p:txBody>
      </p:sp>
      <p:sp>
        <p:nvSpPr>
          <p:cNvPr id="6" name="TextBox 5"/>
          <p:cNvSpPr txBox="1"/>
          <p:nvPr/>
        </p:nvSpPr>
        <p:spPr>
          <a:xfrm>
            <a:off x="9400973" y="4883711"/>
            <a:ext cx="1952827" cy="338554"/>
          </a:xfrm>
          <a:prstGeom prst="rect">
            <a:avLst/>
          </a:prstGeom>
          <a:noFill/>
        </p:spPr>
        <p:txBody>
          <a:bodyPr wrap="square" rtlCol="0">
            <a:spAutoFit/>
          </a:bodyPr>
          <a:lstStyle/>
          <a:p>
            <a:r>
              <a:rPr lang="en-US" sz="1600" dirty="0" smtClean="0"/>
              <a:t>(</a:t>
            </a:r>
            <a:r>
              <a:rPr lang="en-US" sz="1600" dirty="0" err="1" smtClean="0"/>
              <a:t>Cavigli</a:t>
            </a:r>
            <a:r>
              <a:rPr lang="en-US" sz="1600" dirty="0" smtClean="0"/>
              <a:t> et al., 2016)</a:t>
            </a:r>
            <a:endParaRPr lang="en-US" sz="1600" dirty="0"/>
          </a:p>
        </p:txBody>
      </p:sp>
      <p:sp>
        <p:nvSpPr>
          <p:cNvPr id="7" name="TextBox 6"/>
          <p:cNvSpPr txBox="1"/>
          <p:nvPr/>
        </p:nvSpPr>
        <p:spPr>
          <a:xfrm>
            <a:off x="9400973" y="5996342"/>
            <a:ext cx="2710345" cy="338554"/>
          </a:xfrm>
          <a:prstGeom prst="rect">
            <a:avLst/>
          </a:prstGeom>
          <a:noFill/>
        </p:spPr>
        <p:txBody>
          <a:bodyPr wrap="square" rtlCol="0">
            <a:spAutoFit/>
          </a:bodyPr>
          <a:lstStyle/>
          <a:p>
            <a:r>
              <a:rPr lang="en-US" sz="1600" dirty="0" smtClean="0"/>
              <a:t>(Morse &amp; </a:t>
            </a:r>
            <a:r>
              <a:rPr lang="en-US" sz="1600" dirty="0" err="1" smtClean="0"/>
              <a:t>Calderone</a:t>
            </a:r>
            <a:r>
              <a:rPr lang="en-US" sz="1600" dirty="0" smtClean="0"/>
              <a:t>, 2000)</a:t>
            </a:r>
            <a:endParaRPr lang="en-US" sz="1600" dirty="0"/>
          </a:p>
        </p:txBody>
      </p:sp>
    </p:spTree>
    <p:extLst>
      <p:ext uri="{BB962C8B-B14F-4D97-AF65-F5344CB8AC3E}">
        <p14:creationId xmlns:p14="http://schemas.microsoft.com/office/powerpoint/2010/main" val="12735445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9774" y="1683372"/>
            <a:ext cx="10515600" cy="1776192"/>
          </a:xfrm>
        </p:spPr>
        <p:txBody>
          <a:bodyPr>
            <a:normAutofit fontScale="90000"/>
          </a:bodyPr>
          <a:lstStyle/>
          <a:p>
            <a:pPr algn="ctr"/>
            <a:r>
              <a:rPr lang="en-US" sz="7200" dirty="0" smtClean="0"/>
              <a:t>Anecdotally, some people believe that migratory beekeeping leads to unhealthy bees  </a:t>
            </a:r>
            <a:endParaRPr lang="en-US" sz="7200" dirty="0"/>
          </a:p>
        </p:txBody>
      </p:sp>
      <p:sp>
        <p:nvSpPr>
          <p:cNvPr id="3" name="TextBox 2"/>
          <p:cNvSpPr txBox="1"/>
          <p:nvPr/>
        </p:nvSpPr>
        <p:spPr>
          <a:xfrm>
            <a:off x="4950286" y="5214938"/>
            <a:ext cx="2314575" cy="1107996"/>
          </a:xfrm>
          <a:prstGeom prst="rect">
            <a:avLst/>
          </a:prstGeom>
          <a:noFill/>
        </p:spPr>
        <p:txBody>
          <a:bodyPr wrap="square" rtlCol="0">
            <a:spAutoFit/>
          </a:bodyPr>
          <a:lstStyle/>
          <a:p>
            <a:r>
              <a:rPr lang="en-US" sz="6600" u="sng" smtClean="0">
                <a:latin typeface="+mj-lt"/>
              </a:rPr>
              <a:t>WHY</a:t>
            </a:r>
            <a:r>
              <a:rPr lang="en-US" sz="6600" u="sng" dirty="0" smtClean="0">
                <a:latin typeface="+mj-lt"/>
              </a:rPr>
              <a:t>?</a:t>
            </a:r>
            <a:endParaRPr lang="en-US" sz="6600" u="sng" dirty="0">
              <a:latin typeface="+mj-lt"/>
            </a:endParaRPr>
          </a:p>
        </p:txBody>
      </p:sp>
    </p:spTree>
    <p:extLst>
      <p:ext uri="{BB962C8B-B14F-4D97-AF65-F5344CB8AC3E}">
        <p14:creationId xmlns:p14="http://schemas.microsoft.com/office/powerpoint/2010/main" val="853462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Spread of Disease</a:t>
            </a:r>
            <a:endParaRPr lang="en-US" sz="72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8723"/>
          <a:stretch/>
        </p:blipFill>
        <p:spPr>
          <a:xfrm>
            <a:off x="6634574" y="2796987"/>
            <a:ext cx="5216593" cy="365936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48" t="59" r="1148" b="10333"/>
          <a:stretch/>
        </p:blipFill>
        <p:spPr>
          <a:xfrm>
            <a:off x="284474" y="2796987"/>
            <a:ext cx="5553224" cy="3659366"/>
          </a:xfrm>
          <a:prstGeom prst="rect">
            <a:avLst/>
          </a:prstGeom>
        </p:spPr>
      </p:pic>
      <p:sp>
        <p:nvSpPr>
          <p:cNvPr id="5" name="TextBox 4"/>
          <p:cNvSpPr txBox="1"/>
          <p:nvPr/>
        </p:nvSpPr>
        <p:spPr>
          <a:xfrm>
            <a:off x="6531698" y="6456353"/>
            <a:ext cx="3090863" cy="338554"/>
          </a:xfrm>
          <a:prstGeom prst="rect">
            <a:avLst/>
          </a:prstGeom>
          <a:noFill/>
        </p:spPr>
        <p:txBody>
          <a:bodyPr wrap="square" rtlCol="0">
            <a:spAutoFit/>
          </a:bodyPr>
          <a:lstStyle/>
          <a:p>
            <a:r>
              <a:rPr lang="en-US" sz="1600" dirty="0" err="1" smtClean="0"/>
              <a:t>huffingtonpost.com</a:t>
            </a:r>
            <a:endParaRPr lang="en-US" sz="1600" dirty="0"/>
          </a:p>
        </p:txBody>
      </p:sp>
      <p:sp>
        <p:nvSpPr>
          <p:cNvPr id="6" name="TextBox 5"/>
          <p:cNvSpPr txBox="1"/>
          <p:nvPr/>
        </p:nvSpPr>
        <p:spPr>
          <a:xfrm>
            <a:off x="284474" y="1627888"/>
            <a:ext cx="6350101" cy="954107"/>
          </a:xfrm>
          <a:prstGeom prst="rect">
            <a:avLst/>
          </a:prstGeom>
          <a:noFill/>
        </p:spPr>
        <p:txBody>
          <a:bodyPr wrap="square" rtlCol="0">
            <a:spAutoFit/>
          </a:bodyPr>
          <a:lstStyle/>
          <a:p>
            <a:r>
              <a:rPr lang="en-US" sz="2800" b="1" dirty="0" smtClean="0"/>
              <a:t>Big Cities (migratory):</a:t>
            </a:r>
          </a:p>
          <a:p>
            <a:r>
              <a:rPr lang="en-US" sz="2800" dirty="0" smtClean="0"/>
              <a:t>	-high disease transmission</a:t>
            </a:r>
            <a:endParaRPr lang="en-US" sz="2800" dirty="0"/>
          </a:p>
        </p:txBody>
      </p:sp>
      <p:sp>
        <p:nvSpPr>
          <p:cNvPr id="7" name="TextBox 6"/>
          <p:cNvSpPr txBox="1"/>
          <p:nvPr/>
        </p:nvSpPr>
        <p:spPr>
          <a:xfrm>
            <a:off x="6257365" y="1627887"/>
            <a:ext cx="4984376" cy="954107"/>
          </a:xfrm>
          <a:prstGeom prst="rect">
            <a:avLst/>
          </a:prstGeom>
          <a:noFill/>
        </p:spPr>
        <p:txBody>
          <a:bodyPr wrap="square" rtlCol="0">
            <a:spAutoFit/>
          </a:bodyPr>
          <a:lstStyle/>
          <a:p>
            <a:r>
              <a:rPr lang="en-US" sz="2800" dirty="0" smtClean="0"/>
              <a:t>   </a:t>
            </a:r>
            <a:r>
              <a:rPr lang="en-US" sz="2800" b="1" dirty="0" smtClean="0"/>
              <a:t>Small Towns (stationary): </a:t>
            </a:r>
          </a:p>
          <a:p>
            <a:r>
              <a:rPr lang="en-US" sz="2800" dirty="0" smtClean="0"/>
              <a:t>	-low disease transmission</a:t>
            </a:r>
            <a:endParaRPr lang="en-US" sz="2800" dirty="0"/>
          </a:p>
        </p:txBody>
      </p:sp>
    </p:spTree>
    <p:extLst>
      <p:ext uri="{BB962C8B-B14F-4D97-AF65-F5344CB8AC3E}">
        <p14:creationId xmlns:p14="http://schemas.microsoft.com/office/powerpoint/2010/main" val="20324818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1063</Words>
  <Application>Microsoft Macintosh PowerPoint</Application>
  <PresentationFormat>Custom</PresentationFormat>
  <Paragraphs>192</Paragraphs>
  <Slides>43</Slides>
  <Notes>8</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Home sick: Effects of migratory beekeeping on honey bee disease</vt:lpstr>
      <vt:lpstr>PowerPoint Presentation</vt:lpstr>
      <vt:lpstr>Acknowledgments</vt:lpstr>
      <vt:lpstr>And Most of all, our Backers…</vt:lpstr>
      <vt:lpstr>Two Main Types of Bee Operations…</vt:lpstr>
      <vt:lpstr>Stationary</vt:lpstr>
      <vt:lpstr>Migratory</vt:lpstr>
      <vt:lpstr>Anecdotally, some people believe that migratory beekeeping leads to unhealthy bees  </vt:lpstr>
      <vt:lpstr>Spread of Disease</vt:lpstr>
      <vt:lpstr>The big question!</vt:lpstr>
      <vt:lpstr>Honey Bee Pathogens:</vt:lpstr>
      <vt:lpstr>Preliminary Data from the National Honey Bee Survey in Vermont…</vt:lpstr>
      <vt:lpstr>What other people have found:</vt:lpstr>
      <vt:lpstr>Our Hypotheses</vt:lpstr>
      <vt:lpstr>Purpose</vt:lpstr>
      <vt:lpstr>Experimental Design</vt:lpstr>
      <vt:lpstr>Experimental Design</vt:lpstr>
      <vt:lpstr>PowerPoint Presentation</vt:lpstr>
      <vt:lpstr>PowerPoint Presentation</vt:lpstr>
      <vt:lpstr>    Do migratory colonies have higher pathogen levels than stationary colonies?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Conclusions</vt:lpstr>
      <vt:lpstr>PowerPoint Presentation</vt:lpstr>
      <vt:lpstr>    Can migratory colonies infect stationary colonies upon their return?</vt:lpstr>
      <vt:lpstr>PowerPoint Presentation</vt:lpstr>
      <vt:lpstr>PowerPoint Presentation</vt:lpstr>
      <vt:lpstr>PowerPoint Presentation</vt:lpstr>
      <vt:lpstr>PowerPoint Presentation</vt:lpstr>
      <vt:lpstr>Part 2: Conclusions</vt:lpstr>
      <vt:lpstr>Overall Conclusions</vt:lpstr>
      <vt:lpstr>Future Work</vt:lpstr>
      <vt:lpstr>Thank You!</vt:lpstr>
      <vt:lpstr>Questions?</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sick: Effects of migratory beekeeping on honey bee disease</dc:title>
  <dc:creator>Alex Burnham</dc:creator>
  <cp:lastModifiedBy>Samantha</cp:lastModifiedBy>
  <cp:revision>108</cp:revision>
  <dcterms:created xsi:type="dcterms:W3CDTF">2017-01-21T20:20:51Z</dcterms:created>
  <dcterms:modified xsi:type="dcterms:W3CDTF">2017-07-07T23:04:38Z</dcterms:modified>
</cp:coreProperties>
</file>